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747" r:id="rId3"/>
    <p:sldId id="751" r:id="rId4"/>
    <p:sldId id="748" r:id="rId5"/>
    <p:sldId id="745" r:id="rId6"/>
    <p:sldId id="1077" r:id="rId7"/>
    <p:sldId id="749" r:id="rId8"/>
    <p:sldId id="753" r:id="rId9"/>
    <p:sldId id="1076" r:id="rId10"/>
    <p:sldId id="750" r:id="rId11"/>
    <p:sldId id="752" r:id="rId12"/>
  </p:sldIdLst>
  <p:sldSz cx="12192000" cy="6858000"/>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97E176-FF07-4E0C-B518-4F8ADF94F0E4}">
          <p14:sldIdLst>
            <p14:sldId id="256"/>
            <p14:sldId id="747"/>
            <p14:sldId id="751"/>
            <p14:sldId id="748"/>
            <p14:sldId id="745"/>
            <p14:sldId id="1077"/>
            <p14:sldId id="749"/>
            <p14:sldId id="753"/>
            <p14:sldId id="1076"/>
            <p14:sldId id="750"/>
            <p14:sldId id="752"/>
          </p14:sldIdLst>
        </p14:section>
        <p14:section name="Section sans titre" id="{2B4F4D16-8B2D-44BF-B089-D73768EE01B4}">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elle.assemat@i-univ-tlse2.fr" initials="cut" lastIdx="2" clrIdx="0">
    <p:extLst>
      <p:ext uri="{19B8F6BF-5375-455C-9EA6-DF929625EA0E}">
        <p15:presenceInfo xmlns:p15="http://schemas.microsoft.com/office/powerpoint/2012/main" userId="S-1-5-21-821299309-1627853096-1179000955-34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F00FF"/>
    <a:srgbClr val="FFFF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8" autoAdjust="0"/>
    <p:restoredTop sz="94625"/>
  </p:normalViewPr>
  <p:slideViewPr>
    <p:cSldViewPr snapToGrid="0">
      <p:cViewPr varScale="1">
        <p:scale>
          <a:sx n="100" d="100"/>
          <a:sy n="100" d="100"/>
        </p:scale>
        <p:origin x="192" y="51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18762717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146891268"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FBEF7515-5A98-D845-8D0D-D10FFC2C1985}" type="datetimeFigureOut">
              <a:rPr lang="fr-FR"/>
              <a:t>27/02/2026</a:t>
            </a:fld>
            <a:endParaRPr lang="fr-FR"/>
          </a:p>
        </p:txBody>
      </p:sp>
      <p:sp>
        <p:nvSpPr>
          <p:cNvPr id="213341978"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1323504922"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1203272"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175871211"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15B8C460-C714-8947-ABB9-9FE3FF56F722}"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A102840-9140-D5B3-919B-0F42A0C5BC7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600" dirty="0"/>
          </a:p>
        </p:txBody>
      </p:sp>
      <p:sp>
        <p:nvSpPr>
          <p:cNvPr id="4" name="Espace réservé du numéro de diapositive 3"/>
          <p:cNvSpPr>
            <a:spLocks noGrp="1"/>
          </p:cNvSpPr>
          <p:nvPr>
            <p:ph type="sldNum" sz="quarter" idx="5"/>
          </p:nvPr>
        </p:nvSpPr>
        <p:spPr/>
        <p:txBody>
          <a:bodyPr/>
          <a:lstStyle/>
          <a:p>
            <a:pPr>
              <a:defRPr/>
            </a:pPr>
            <a:fld id="{15B8C460-C714-8947-ABB9-9FE3FF56F722}" type="slidenum">
              <a:rPr lang="fr-FR" smtClean="0"/>
              <a:t>10</a:t>
            </a:fld>
            <a:endParaRPr lang="fr-FR"/>
          </a:p>
        </p:txBody>
      </p:sp>
    </p:spTree>
    <p:extLst>
      <p:ext uri="{BB962C8B-B14F-4D97-AF65-F5344CB8AC3E}">
        <p14:creationId xmlns:p14="http://schemas.microsoft.com/office/powerpoint/2010/main" val="76074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88168925"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1035810139"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1736141707" name="Espace réservé de la date 3"/>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453024833" name="Espace réservé du pied de page 4"/>
          <p:cNvSpPr>
            <a:spLocks noGrp="1"/>
          </p:cNvSpPr>
          <p:nvPr>
            <p:ph type="ftr" sz="quarter" idx="11"/>
          </p:nvPr>
        </p:nvSpPr>
        <p:spPr bwMode="auto"/>
        <p:txBody>
          <a:bodyPr/>
          <a:lstStyle/>
          <a:p>
            <a:pPr>
              <a:defRPr/>
            </a:pPr>
            <a:endParaRPr lang="fr-FR"/>
          </a:p>
        </p:txBody>
      </p:sp>
      <p:sp>
        <p:nvSpPr>
          <p:cNvPr id="846700622" name="Espace réservé du numéro de diapositive 5"/>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552626609" name="Titre 1"/>
          <p:cNvSpPr>
            <a:spLocks noGrp="1"/>
          </p:cNvSpPr>
          <p:nvPr>
            <p:ph type="title"/>
          </p:nvPr>
        </p:nvSpPr>
        <p:spPr bwMode="auto"/>
        <p:txBody>
          <a:bodyPr/>
          <a:lstStyle/>
          <a:p>
            <a:pPr>
              <a:defRPr/>
            </a:pPr>
            <a:r>
              <a:rPr lang="fr-FR"/>
              <a:t>Modifiez le style du titre</a:t>
            </a:r>
            <a:endParaRPr/>
          </a:p>
        </p:txBody>
      </p:sp>
      <p:sp>
        <p:nvSpPr>
          <p:cNvPr id="1099179376" name="Espace réservé du texte vertical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488840822" name="Espace réservé de la date 3"/>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1619133544" name="Espace réservé du pied de page 4"/>
          <p:cNvSpPr>
            <a:spLocks noGrp="1"/>
          </p:cNvSpPr>
          <p:nvPr>
            <p:ph type="ftr" sz="quarter" idx="11"/>
          </p:nvPr>
        </p:nvSpPr>
        <p:spPr bwMode="auto"/>
        <p:txBody>
          <a:bodyPr/>
          <a:lstStyle/>
          <a:p>
            <a:pPr>
              <a:defRPr/>
            </a:pPr>
            <a:endParaRPr lang="fr-FR"/>
          </a:p>
        </p:txBody>
      </p:sp>
      <p:sp>
        <p:nvSpPr>
          <p:cNvPr id="243103939" name="Espace réservé du numéro de diapositive 5"/>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1569048361"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a:p>
        </p:txBody>
      </p:sp>
      <p:sp>
        <p:nvSpPr>
          <p:cNvPr id="718236199"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05243477" name="Espace réservé de la date 3"/>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2038977736" name="Espace réservé du pied de page 4"/>
          <p:cNvSpPr>
            <a:spLocks noGrp="1"/>
          </p:cNvSpPr>
          <p:nvPr>
            <p:ph type="ftr" sz="quarter" idx="11"/>
          </p:nvPr>
        </p:nvSpPr>
        <p:spPr bwMode="auto"/>
        <p:txBody>
          <a:bodyPr/>
          <a:lstStyle/>
          <a:p>
            <a:pPr>
              <a:defRPr/>
            </a:pPr>
            <a:endParaRPr lang="fr-FR"/>
          </a:p>
        </p:txBody>
      </p:sp>
      <p:sp>
        <p:nvSpPr>
          <p:cNvPr id="1176409759" name="Espace réservé du numéro de diapositive 5"/>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1419865158" name="Titre 1"/>
          <p:cNvSpPr>
            <a:spLocks noGrp="1"/>
          </p:cNvSpPr>
          <p:nvPr>
            <p:ph type="title"/>
          </p:nvPr>
        </p:nvSpPr>
        <p:spPr bwMode="auto"/>
        <p:txBody>
          <a:bodyPr/>
          <a:lstStyle/>
          <a:p>
            <a:pPr>
              <a:defRPr/>
            </a:pPr>
            <a:r>
              <a:rPr lang="fr-FR"/>
              <a:t>Modifiez le style du titre</a:t>
            </a:r>
            <a:endParaRPr/>
          </a:p>
        </p:txBody>
      </p:sp>
      <p:sp>
        <p:nvSpPr>
          <p:cNvPr id="632865899" name="Espace réservé du contenu 2"/>
          <p:cNvSpPr>
            <a:spLocks noGrp="1"/>
          </p:cNvSpPr>
          <p:nvPr>
            <p:ph idx="1"/>
          </p:nvPr>
        </p:nvSpPr>
        <p:spPr bwMode="auto"/>
        <p:txBody>
          <a:bodyPr/>
          <a:lstStyle>
            <a:lvl1pPr>
              <a:defRPr>
                <a:latin typeface="Helvetica"/>
              </a:defRPr>
            </a:lvl1pPr>
            <a:lvl2pPr>
              <a:defRPr>
                <a:latin typeface="Helvetica"/>
              </a:defRPr>
            </a:lvl2pPr>
            <a:lvl3pPr>
              <a:defRPr>
                <a:latin typeface="Helvetica"/>
              </a:defRPr>
            </a:lvl3pPr>
            <a:lvl4pPr>
              <a:defRPr>
                <a:latin typeface="Helvetica"/>
              </a:defRPr>
            </a:lvl4pPr>
            <a:lvl5pPr>
              <a:defRPr>
                <a:latin typeface="Helvetica"/>
              </a:defRPr>
            </a:lvl5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097319315" name="Espace réservé de la date 3"/>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1278849263" name="Espace réservé du pied de page 4"/>
          <p:cNvSpPr>
            <a:spLocks noGrp="1"/>
          </p:cNvSpPr>
          <p:nvPr>
            <p:ph type="ftr" sz="quarter" idx="11"/>
          </p:nvPr>
        </p:nvSpPr>
        <p:spPr bwMode="auto"/>
        <p:txBody>
          <a:bodyPr/>
          <a:lstStyle/>
          <a:p>
            <a:pPr>
              <a:defRPr/>
            </a:pPr>
            <a:endParaRPr lang="fr-FR"/>
          </a:p>
        </p:txBody>
      </p:sp>
      <p:sp>
        <p:nvSpPr>
          <p:cNvPr id="621213560" name="Espace réservé du numéro de diapositive 5"/>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1518948947"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822368318"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defRPr/>
            </a:pPr>
            <a:r>
              <a:rPr lang="fr-FR"/>
              <a:t>Cliquez pour modifier les styles du texte du masque</a:t>
            </a:r>
            <a:endParaRPr/>
          </a:p>
        </p:txBody>
      </p:sp>
      <p:sp>
        <p:nvSpPr>
          <p:cNvPr id="1226745512" name="Espace réservé de la date 3"/>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1956427158" name="Espace réservé du pied de page 4"/>
          <p:cNvSpPr>
            <a:spLocks noGrp="1"/>
          </p:cNvSpPr>
          <p:nvPr>
            <p:ph type="ftr" sz="quarter" idx="11"/>
          </p:nvPr>
        </p:nvSpPr>
        <p:spPr bwMode="auto"/>
        <p:txBody>
          <a:bodyPr/>
          <a:lstStyle/>
          <a:p>
            <a:pPr>
              <a:defRPr/>
            </a:pPr>
            <a:endParaRPr lang="fr-FR"/>
          </a:p>
        </p:txBody>
      </p:sp>
      <p:pic>
        <p:nvPicPr>
          <p:cNvPr id="1230472108" name="Image 7"/>
          <p:cNvPicPr>
            <a:picLocks noChangeAspect="1"/>
          </p:cNvPicPr>
          <p:nvPr userDrawn="1"/>
        </p:nvPicPr>
        <p:blipFill>
          <a:blip r:embed="rId2"/>
          <a:stretch/>
        </p:blipFill>
        <p:spPr bwMode="auto">
          <a:xfrm>
            <a:off x="-86139" y="-616225"/>
            <a:ext cx="12364278" cy="9350971"/>
          </a:xfrm>
          <a:prstGeom prst="rect">
            <a:avLst/>
          </a:prstGeom>
        </p:spPr>
      </p:pic>
      <p:sp>
        <p:nvSpPr>
          <p:cNvPr id="695161003" name="Espace réservé du numéro de diapositive 5"/>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322037172" name="Titre 1"/>
          <p:cNvSpPr>
            <a:spLocks noGrp="1"/>
          </p:cNvSpPr>
          <p:nvPr>
            <p:ph type="title"/>
          </p:nvPr>
        </p:nvSpPr>
        <p:spPr bwMode="auto"/>
        <p:txBody>
          <a:bodyPr/>
          <a:lstStyle/>
          <a:p>
            <a:pPr>
              <a:defRPr/>
            </a:pPr>
            <a:r>
              <a:rPr lang="fr-FR"/>
              <a:t>Modifiez le style du titre</a:t>
            </a:r>
            <a:endParaRPr/>
          </a:p>
        </p:txBody>
      </p:sp>
      <p:sp>
        <p:nvSpPr>
          <p:cNvPr id="708266705" name="Espace réservé du contenu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00681846" name="Espace réservé du contenu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18891206" name="Espace réservé de la date 4"/>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349034881" name="Espace réservé du pied de page 5"/>
          <p:cNvSpPr>
            <a:spLocks noGrp="1"/>
          </p:cNvSpPr>
          <p:nvPr>
            <p:ph type="ftr" sz="quarter" idx="11"/>
          </p:nvPr>
        </p:nvSpPr>
        <p:spPr bwMode="auto"/>
        <p:txBody>
          <a:bodyPr/>
          <a:lstStyle/>
          <a:p>
            <a:pPr>
              <a:defRPr/>
            </a:pPr>
            <a:endParaRPr lang="fr-FR"/>
          </a:p>
        </p:txBody>
      </p:sp>
      <p:sp>
        <p:nvSpPr>
          <p:cNvPr id="1823950818" name="Espace réservé du numéro de diapositive 6"/>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956987323" name="Titre 1"/>
          <p:cNvSpPr>
            <a:spLocks noGrp="1"/>
          </p:cNvSpPr>
          <p:nvPr>
            <p:ph type="title"/>
          </p:nvPr>
        </p:nvSpPr>
        <p:spPr bwMode="auto">
          <a:xfrm>
            <a:off x="839788" y="365125"/>
            <a:ext cx="10515600" cy="1325563"/>
          </a:xfrm>
        </p:spPr>
        <p:txBody>
          <a:bodyPr/>
          <a:lstStyle/>
          <a:p>
            <a:pPr>
              <a:defRPr/>
            </a:pPr>
            <a:r>
              <a:rPr lang="fr-FR"/>
              <a:t>Modifiez le style du titre</a:t>
            </a:r>
            <a:endParaRPr/>
          </a:p>
        </p:txBody>
      </p:sp>
      <p:sp>
        <p:nvSpPr>
          <p:cNvPr id="1286607928"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1904640931" name="Espace réservé du contenu 3"/>
          <p:cNvSpPr>
            <a:spLocks noGrp="1"/>
          </p:cNvSpPr>
          <p:nvPr>
            <p:ph sz="half" idx="2"/>
          </p:nvPr>
        </p:nvSpPr>
        <p:spPr bwMode="auto">
          <a:xfrm>
            <a:off x="839788" y="2505074"/>
            <a:ext cx="5157787"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761833287"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21563822" name="Espace réservé du contenu 5"/>
          <p:cNvSpPr>
            <a:spLocks noGrp="1"/>
          </p:cNvSpPr>
          <p:nvPr>
            <p:ph sz="quarter" idx="4"/>
          </p:nvPr>
        </p:nvSpPr>
        <p:spPr bwMode="auto">
          <a:xfrm>
            <a:off x="6172200" y="2505074"/>
            <a:ext cx="5183188"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753843955" name="Espace réservé de la date 6"/>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1075030609" name="Espace réservé du pied de page 7"/>
          <p:cNvSpPr>
            <a:spLocks noGrp="1"/>
          </p:cNvSpPr>
          <p:nvPr>
            <p:ph type="ftr" sz="quarter" idx="11"/>
          </p:nvPr>
        </p:nvSpPr>
        <p:spPr bwMode="auto"/>
        <p:txBody>
          <a:bodyPr/>
          <a:lstStyle/>
          <a:p>
            <a:pPr>
              <a:defRPr/>
            </a:pPr>
            <a:endParaRPr lang="fr-FR"/>
          </a:p>
        </p:txBody>
      </p:sp>
      <p:sp>
        <p:nvSpPr>
          <p:cNvPr id="820184103" name="Espace réservé du numéro de diapositive 8"/>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981258860" name="Titre 1"/>
          <p:cNvSpPr>
            <a:spLocks noGrp="1"/>
          </p:cNvSpPr>
          <p:nvPr>
            <p:ph type="title"/>
          </p:nvPr>
        </p:nvSpPr>
        <p:spPr bwMode="auto"/>
        <p:txBody>
          <a:bodyPr/>
          <a:lstStyle/>
          <a:p>
            <a:pPr>
              <a:defRPr/>
            </a:pPr>
            <a:r>
              <a:rPr lang="fr-FR"/>
              <a:t>Modifiez le style du titre</a:t>
            </a:r>
            <a:endParaRPr/>
          </a:p>
        </p:txBody>
      </p:sp>
      <p:sp>
        <p:nvSpPr>
          <p:cNvPr id="1224182527" name="Espace réservé de la date 2"/>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977650349" name="Espace réservé du pied de page 3"/>
          <p:cNvSpPr>
            <a:spLocks noGrp="1"/>
          </p:cNvSpPr>
          <p:nvPr>
            <p:ph type="ftr" sz="quarter" idx="11"/>
          </p:nvPr>
        </p:nvSpPr>
        <p:spPr bwMode="auto"/>
        <p:txBody>
          <a:bodyPr/>
          <a:lstStyle/>
          <a:p>
            <a:pPr>
              <a:defRPr/>
            </a:pPr>
            <a:endParaRPr lang="fr-FR"/>
          </a:p>
        </p:txBody>
      </p:sp>
      <p:sp>
        <p:nvSpPr>
          <p:cNvPr id="374300654" name="Espace réservé du numéro de diapositive 4"/>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1709149514" name="Espace réservé de la date 1"/>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238583588" name="Espace réservé du pied de page 2"/>
          <p:cNvSpPr>
            <a:spLocks noGrp="1"/>
          </p:cNvSpPr>
          <p:nvPr>
            <p:ph type="ftr" sz="quarter" idx="11"/>
          </p:nvPr>
        </p:nvSpPr>
        <p:spPr bwMode="auto"/>
        <p:txBody>
          <a:bodyPr/>
          <a:lstStyle/>
          <a:p>
            <a:pPr>
              <a:defRPr/>
            </a:pPr>
            <a:endParaRPr lang="fr-FR"/>
          </a:p>
        </p:txBody>
      </p:sp>
      <p:sp>
        <p:nvSpPr>
          <p:cNvPr id="161827137" name="Espace réservé du numéro de diapositive 3"/>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1419160059"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1220516096"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793521912"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469165859" name="Espace réservé de la date 4"/>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1051717030" name="Espace réservé du pied de page 5"/>
          <p:cNvSpPr>
            <a:spLocks noGrp="1"/>
          </p:cNvSpPr>
          <p:nvPr>
            <p:ph type="ftr" sz="quarter" idx="11"/>
          </p:nvPr>
        </p:nvSpPr>
        <p:spPr bwMode="auto"/>
        <p:txBody>
          <a:bodyPr/>
          <a:lstStyle/>
          <a:p>
            <a:pPr>
              <a:defRPr/>
            </a:pPr>
            <a:endParaRPr lang="fr-FR"/>
          </a:p>
        </p:txBody>
      </p:sp>
      <p:sp>
        <p:nvSpPr>
          <p:cNvPr id="81216391" name="Espace réservé du numéro de diapositive 6"/>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964405439"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208344569"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1178944653"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1482699059" name="Espace réservé de la date 4"/>
          <p:cNvSpPr>
            <a:spLocks noGrp="1"/>
          </p:cNvSpPr>
          <p:nvPr>
            <p:ph type="dt" sz="half" idx="10"/>
          </p:nvPr>
        </p:nvSpPr>
        <p:spPr bwMode="auto"/>
        <p:txBody>
          <a:bodyPr/>
          <a:lstStyle/>
          <a:p>
            <a:pPr>
              <a:defRPr/>
            </a:pPr>
            <a:fld id="{54932902-5C00-8A4B-8B92-AABC7F098FDF}" type="datetimeFigureOut">
              <a:rPr lang="fr-FR"/>
              <a:t>27/02/2026</a:t>
            </a:fld>
            <a:endParaRPr lang="fr-FR"/>
          </a:p>
        </p:txBody>
      </p:sp>
      <p:sp>
        <p:nvSpPr>
          <p:cNvPr id="1619664337" name="Espace réservé du pied de page 5"/>
          <p:cNvSpPr>
            <a:spLocks noGrp="1"/>
          </p:cNvSpPr>
          <p:nvPr>
            <p:ph type="ftr" sz="quarter" idx="11"/>
          </p:nvPr>
        </p:nvSpPr>
        <p:spPr bwMode="auto"/>
        <p:txBody>
          <a:bodyPr/>
          <a:lstStyle/>
          <a:p>
            <a:pPr>
              <a:defRPr/>
            </a:pPr>
            <a:endParaRPr lang="fr-FR"/>
          </a:p>
        </p:txBody>
      </p:sp>
      <p:sp>
        <p:nvSpPr>
          <p:cNvPr id="1601574074" name="Espace réservé du numéro de diapositive 6"/>
          <p:cNvSpPr>
            <a:spLocks noGrp="1"/>
          </p:cNvSpPr>
          <p:nvPr>
            <p:ph type="sldNum" sz="quarter" idx="12"/>
          </p:nvPr>
        </p:nvSpPr>
        <p:spPr bwMode="auto"/>
        <p:txBody>
          <a:bodyPr/>
          <a:lstStyle/>
          <a:p>
            <a:pPr>
              <a:defRPr/>
            </a:pPr>
            <a:fld id="{74253706-4597-1D4C-A9ED-B37A1EF26D5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589288939"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683850560"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17700803"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54932902-5C00-8A4B-8B92-AABC7F098FDF}" type="datetimeFigureOut">
              <a:rPr lang="fr-FR"/>
              <a:t>27/02/2026</a:t>
            </a:fld>
            <a:endParaRPr lang="fr-FR"/>
          </a:p>
        </p:txBody>
      </p:sp>
      <p:sp>
        <p:nvSpPr>
          <p:cNvPr id="318294374"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fr-FR"/>
          </a:p>
        </p:txBody>
      </p:sp>
      <p:sp>
        <p:nvSpPr>
          <p:cNvPr id="1775960980"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74253706-4597-1D4C-A9ED-B37A1EF26D5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Helvetica"/>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074" name="Picture 2" descr="Etat des lieux: une garantie pour tous | Activ'Expertise ...">
            <a:extLst>
              <a:ext uri="{FF2B5EF4-FFF2-40B4-BE49-F238E27FC236}">
                <a16:creationId xmlns:a16="http://schemas.microsoft.com/office/drawing/2014/main" id="{2E56D15A-78E0-45C7-B1DC-F9569C0ECF9C}"/>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092" y="116107"/>
            <a:ext cx="6115163" cy="4480416"/>
          </a:xfrm>
          <a:prstGeom prst="rect">
            <a:avLst/>
          </a:prstGeom>
          <a:noFill/>
          <a:extLst>
            <a:ext uri="{909E8E84-426E-40DD-AFC4-6F175D3DCCD1}">
              <a14:hiddenFill xmlns:a14="http://schemas.microsoft.com/office/drawing/2010/main">
                <a:solidFill>
                  <a:srgbClr val="FFFFFF"/>
                </a:solidFill>
              </a14:hiddenFill>
            </a:ext>
          </a:extLst>
        </p:spPr>
      </p:pic>
      <p:pic>
        <p:nvPicPr>
          <p:cNvPr id="1005135610" name="Image 8"/>
          <p:cNvPicPr>
            <a:picLocks noChangeAspect="1"/>
          </p:cNvPicPr>
          <p:nvPr/>
        </p:nvPicPr>
        <p:blipFill>
          <a:blip r:embed="rId4"/>
          <a:stretch/>
        </p:blipFill>
        <p:spPr bwMode="auto">
          <a:xfrm>
            <a:off x="5248217" y="6102624"/>
            <a:ext cx="1899088" cy="453425"/>
          </a:xfrm>
          <a:prstGeom prst="rect">
            <a:avLst/>
          </a:prstGeom>
        </p:spPr>
      </p:pic>
      <p:sp>
        <p:nvSpPr>
          <p:cNvPr id="3" name="Sous-titre 2">
            <a:extLst>
              <a:ext uri="{FF2B5EF4-FFF2-40B4-BE49-F238E27FC236}">
                <a16:creationId xmlns:a16="http://schemas.microsoft.com/office/drawing/2014/main" id="{8B404948-F11A-4104-AE7A-06E7340600E9}"/>
              </a:ext>
            </a:extLst>
          </p:cNvPr>
          <p:cNvSpPr>
            <a:spLocks noGrp="1"/>
          </p:cNvSpPr>
          <p:nvPr>
            <p:ph type="subTitle" idx="1"/>
          </p:nvPr>
        </p:nvSpPr>
        <p:spPr>
          <a:xfrm>
            <a:off x="6311189" y="2176670"/>
            <a:ext cx="5717719" cy="2419853"/>
          </a:xfrm>
          <a:solidFill>
            <a:schemeClr val="accent2"/>
          </a:solidFill>
        </p:spPr>
        <p:txBody>
          <a:bodyPr>
            <a:noAutofit/>
          </a:bodyPr>
          <a:lstStyle/>
          <a:p>
            <a:r>
              <a:rPr lang="fr-FR" sz="2800" dirty="0">
                <a:solidFill>
                  <a:schemeClr val="bg1"/>
                </a:solidFill>
                <a:latin typeface="Arial" panose="020B0604020202020204" pitchFamily="34" charset="0"/>
                <a:cs typeface="Arial" panose="020B0604020202020204" pitchFamily="34" charset="0"/>
              </a:rPr>
              <a:t>Plan de soutenabilité de nos activités</a:t>
            </a:r>
          </a:p>
          <a:p>
            <a:r>
              <a:rPr lang="fr-FR" sz="2800" dirty="0">
                <a:solidFill>
                  <a:schemeClr val="bg1"/>
                </a:solidFill>
                <a:latin typeface="Arial" panose="020B0604020202020204" pitchFamily="34" charset="0"/>
                <a:cs typeface="Arial" panose="020B0604020202020204" pitchFamily="34" charset="0"/>
              </a:rPr>
              <a:t>GT3 </a:t>
            </a:r>
          </a:p>
          <a:p>
            <a:r>
              <a:rPr lang="fr-FR" sz="2800" dirty="0">
                <a:solidFill>
                  <a:schemeClr val="bg1"/>
                </a:solidFill>
                <a:latin typeface="Arial" panose="020B0604020202020204" pitchFamily="34" charset="0"/>
                <a:cs typeface="Arial" panose="020B0604020202020204" pitchFamily="34" charset="0"/>
              </a:rPr>
              <a:t> La cible</a:t>
            </a:r>
          </a:p>
          <a:p>
            <a:r>
              <a:rPr lang="fr-FR" sz="2800" i="1" dirty="0">
                <a:solidFill>
                  <a:schemeClr val="bg1"/>
                </a:solidFill>
                <a:latin typeface="Arial" panose="020B0604020202020204" pitchFamily="34" charset="0"/>
                <a:cs typeface="Arial" panose="020B0604020202020204" pitchFamily="34" charset="0"/>
              </a:rPr>
              <a:t>19/02/2026</a:t>
            </a:r>
          </a:p>
        </p:txBody>
      </p:sp>
      <p:sp>
        <p:nvSpPr>
          <p:cNvPr id="2" name="ZoneTexte 1">
            <a:extLst>
              <a:ext uri="{FF2B5EF4-FFF2-40B4-BE49-F238E27FC236}">
                <a16:creationId xmlns:a16="http://schemas.microsoft.com/office/drawing/2014/main" id="{E2706110-5E72-4992-9FA3-5C3BDEDBADEF}"/>
              </a:ext>
            </a:extLst>
          </p:cNvPr>
          <p:cNvSpPr txBox="1"/>
          <p:nvPr/>
        </p:nvSpPr>
        <p:spPr>
          <a:xfrm>
            <a:off x="10416209" y="6221896"/>
            <a:ext cx="1649895" cy="646331"/>
          </a:xfrm>
          <a:prstGeom prst="rect">
            <a:avLst/>
          </a:prstGeom>
          <a:noFill/>
        </p:spPr>
        <p:txBody>
          <a:bodyPr wrap="square" rtlCol="0">
            <a:spAutoFit/>
          </a:bodyPr>
          <a:lstStyle/>
          <a:p>
            <a:r>
              <a:rPr lang="fr-FR" i="1" dirty="0"/>
              <a:t>DAF</a:t>
            </a:r>
          </a:p>
          <a:p>
            <a:endParaRPr lang="fr-F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3F7103-A330-4970-B12B-3292535147F5}"/>
              </a:ext>
            </a:extLst>
          </p:cNvPr>
          <p:cNvSpPr>
            <a:spLocks noGrp="1"/>
          </p:cNvSpPr>
          <p:nvPr>
            <p:ph idx="1"/>
          </p:nvPr>
        </p:nvSpPr>
        <p:spPr>
          <a:xfrm>
            <a:off x="326571" y="681135"/>
            <a:ext cx="11027229" cy="5495828"/>
          </a:xfrm>
        </p:spPr>
        <p:txBody>
          <a:bodyPr>
            <a:normAutofit/>
          </a:bodyPr>
          <a:lstStyle/>
          <a:p>
            <a:pPr marL="0" indent="0">
              <a:buNone/>
            </a:pPr>
            <a:r>
              <a:rPr lang="fr-FR" sz="4000" u="sng" dirty="0">
                <a:highlight>
                  <a:srgbClr val="C0C0C0"/>
                </a:highlight>
              </a:rPr>
              <a:t>Les leviers d’action possibles</a:t>
            </a:r>
          </a:p>
        </p:txBody>
      </p:sp>
      <p:pic>
        <p:nvPicPr>
          <p:cNvPr id="5" name="Image 4">
            <a:extLst>
              <a:ext uri="{FF2B5EF4-FFF2-40B4-BE49-F238E27FC236}">
                <a16:creationId xmlns:a16="http://schemas.microsoft.com/office/drawing/2014/main" id="{FEEB06CA-9D12-4257-A69A-CFBA8355CF0D}"/>
              </a:ext>
            </a:extLst>
          </p:cNvPr>
          <p:cNvPicPr>
            <a:picLocks noChangeAspect="1"/>
          </p:cNvPicPr>
          <p:nvPr/>
        </p:nvPicPr>
        <p:blipFill>
          <a:blip r:embed="rId3"/>
          <a:stretch>
            <a:fillRect/>
          </a:stretch>
        </p:blipFill>
        <p:spPr>
          <a:xfrm>
            <a:off x="5654351" y="1769642"/>
            <a:ext cx="6323045" cy="4742284"/>
          </a:xfrm>
          <a:prstGeom prst="rect">
            <a:avLst/>
          </a:prstGeom>
        </p:spPr>
      </p:pic>
    </p:spTree>
    <p:extLst>
      <p:ext uri="{BB962C8B-B14F-4D97-AF65-F5344CB8AC3E}">
        <p14:creationId xmlns:p14="http://schemas.microsoft.com/office/powerpoint/2010/main" val="251922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B2EB5-AB45-4426-821A-4B5BCE5CB66B}"/>
              </a:ext>
            </a:extLst>
          </p:cNvPr>
          <p:cNvSpPr>
            <a:spLocks noGrp="1"/>
          </p:cNvSpPr>
          <p:nvPr>
            <p:ph type="title"/>
          </p:nvPr>
        </p:nvSpPr>
        <p:spPr>
          <a:xfrm>
            <a:off x="0" y="0"/>
            <a:ext cx="10515600" cy="631479"/>
          </a:xfrm>
        </p:spPr>
        <p:txBody>
          <a:bodyPr>
            <a:normAutofit fontScale="90000"/>
          </a:bodyPr>
          <a:lstStyle/>
          <a:p>
            <a:r>
              <a:rPr lang="fr-FR" u="sng" dirty="0"/>
              <a:t> Rappel : 2 dernières slides du GT1</a:t>
            </a:r>
          </a:p>
        </p:txBody>
      </p:sp>
      <p:pic>
        <p:nvPicPr>
          <p:cNvPr id="5" name="Image 4">
            <a:extLst>
              <a:ext uri="{FF2B5EF4-FFF2-40B4-BE49-F238E27FC236}">
                <a16:creationId xmlns:a16="http://schemas.microsoft.com/office/drawing/2014/main" id="{0DCDFC9B-7913-4854-B3A3-E048B2378871}"/>
              </a:ext>
            </a:extLst>
          </p:cNvPr>
          <p:cNvPicPr>
            <a:picLocks noChangeAspect="1"/>
          </p:cNvPicPr>
          <p:nvPr/>
        </p:nvPicPr>
        <p:blipFill>
          <a:blip r:embed="rId2"/>
          <a:stretch>
            <a:fillRect/>
          </a:stretch>
        </p:blipFill>
        <p:spPr>
          <a:xfrm>
            <a:off x="196592" y="1250302"/>
            <a:ext cx="7873494" cy="4043495"/>
          </a:xfrm>
          <a:prstGeom prst="rect">
            <a:avLst/>
          </a:prstGeom>
        </p:spPr>
      </p:pic>
      <p:pic>
        <p:nvPicPr>
          <p:cNvPr id="7" name="Image 6">
            <a:extLst>
              <a:ext uri="{FF2B5EF4-FFF2-40B4-BE49-F238E27FC236}">
                <a16:creationId xmlns:a16="http://schemas.microsoft.com/office/drawing/2014/main" id="{2436124F-34D3-4449-810A-75BD937EA58D}"/>
              </a:ext>
            </a:extLst>
          </p:cNvPr>
          <p:cNvPicPr>
            <a:picLocks noChangeAspect="1"/>
          </p:cNvPicPr>
          <p:nvPr/>
        </p:nvPicPr>
        <p:blipFill>
          <a:blip r:embed="rId3"/>
          <a:stretch>
            <a:fillRect/>
          </a:stretch>
        </p:blipFill>
        <p:spPr>
          <a:xfrm>
            <a:off x="5468332" y="2288309"/>
            <a:ext cx="6621031" cy="4473234"/>
          </a:xfrm>
          <a:prstGeom prst="rect">
            <a:avLst/>
          </a:prstGeom>
        </p:spPr>
      </p:pic>
    </p:spTree>
    <p:extLst>
      <p:ext uri="{BB962C8B-B14F-4D97-AF65-F5344CB8AC3E}">
        <p14:creationId xmlns:p14="http://schemas.microsoft.com/office/powerpoint/2010/main" val="230364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14762-7A6F-4EF4-AF9C-90AB0C9FFA98}"/>
              </a:ext>
            </a:extLst>
          </p:cNvPr>
          <p:cNvSpPr>
            <a:spLocks noGrp="1"/>
          </p:cNvSpPr>
          <p:nvPr>
            <p:ph type="title"/>
          </p:nvPr>
        </p:nvSpPr>
        <p:spPr>
          <a:xfrm>
            <a:off x="158620" y="79866"/>
            <a:ext cx="10999237" cy="726557"/>
          </a:xfrm>
        </p:spPr>
        <p:txBody>
          <a:bodyPr/>
          <a:lstStyle/>
          <a:p>
            <a:r>
              <a:rPr lang="fr-FR" u="sng" dirty="0"/>
              <a:t>Sommaire</a:t>
            </a:r>
          </a:p>
        </p:txBody>
      </p:sp>
      <p:sp>
        <p:nvSpPr>
          <p:cNvPr id="3" name="Espace réservé du contenu 2">
            <a:extLst>
              <a:ext uri="{FF2B5EF4-FFF2-40B4-BE49-F238E27FC236}">
                <a16:creationId xmlns:a16="http://schemas.microsoft.com/office/drawing/2014/main" id="{14E4F15E-51C3-4E3D-9E25-6ED715B63F02}"/>
              </a:ext>
            </a:extLst>
          </p:cNvPr>
          <p:cNvSpPr>
            <a:spLocks noGrp="1"/>
          </p:cNvSpPr>
          <p:nvPr>
            <p:ph idx="1"/>
          </p:nvPr>
        </p:nvSpPr>
        <p:spPr>
          <a:xfrm>
            <a:off x="354563" y="1184988"/>
            <a:ext cx="11327364" cy="5150498"/>
          </a:xfrm>
        </p:spPr>
        <p:txBody>
          <a:bodyPr/>
          <a:lstStyle/>
          <a:p>
            <a:pPr lvl="1">
              <a:spcBef>
                <a:spcPts val="0"/>
              </a:spcBef>
            </a:pPr>
            <a:r>
              <a:rPr lang="fr-FR" dirty="0"/>
              <a:t>Le simulateur</a:t>
            </a:r>
          </a:p>
          <a:p>
            <a:pPr marL="457200" lvl="1" indent="0">
              <a:spcBef>
                <a:spcPts val="0"/>
              </a:spcBef>
              <a:buNone/>
            </a:pPr>
            <a:endParaRPr lang="fr-FR" dirty="0"/>
          </a:p>
          <a:p>
            <a:pPr marL="1371600" lvl="3" indent="0">
              <a:spcBef>
                <a:spcPts val="0"/>
              </a:spcBef>
              <a:buNone/>
            </a:pPr>
            <a:r>
              <a:rPr lang="fr-FR" dirty="0"/>
              <a:t>Méthode</a:t>
            </a:r>
          </a:p>
          <a:p>
            <a:pPr marL="1371600" lvl="3" indent="0">
              <a:spcBef>
                <a:spcPts val="0"/>
              </a:spcBef>
              <a:buNone/>
            </a:pPr>
            <a:r>
              <a:rPr lang="fr-FR" dirty="0"/>
              <a:t>Bonus</a:t>
            </a:r>
          </a:p>
          <a:p>
            <a:pPr marL="1371600" lvl="3" indent="0">
              <a:spcBef>
                <a:spcPts val="0"/>
              </a:spcBef>
              <a:buNone/>
            </a:pPr>
            <a:r>
              <a:rPr lang="fr-FR" dirty="0"/>
              <a:t>Définition des principaux indicateurs financiers (dont ceux du décret financier)</a:t>
            </a:r>
          </a:p>
          <a:p>
            <a:pPr lvl="1"/>
            <a:endParaRPr lang="fr-FR" dirty="0"/>
          </a:p>
          <a:p>
            <a:pPr lvl="1">
              <a:spcBef>
                <a:spcPts val="0"/>
              </a:spcBef>
            </a:pPr>
            <a:r>
              <a:rPr lang="fr-FR" dirty="0"/>
              <a:t>Les leviers possibles </a:t>
            </a:r>
          </a:p>
          <a:p>
            <a:pPr marL="457200" lvl="1" indent="0">
              <a:spcBef>
                <a:spcPts val="0"/>
              </a:spcBef>
              <a:buNone/>
            </a:pPr>
            <a:endParaRPr lang="fr-FR" dirty="0"/>
          </a:p>
          <a:p>
            <a:pPr marL="1436688" lvl="7" indent="0">
              <a:spcBef>
                <a:spcPts val="0"/>
              </a:spcBef>
              <a:buNone/>
            </a:pPr>
            <a:r>
              <a:rPr lang="fr-FR" dirty="0"/>
              <a:t>En recettes</a:t>
            </a:r>
          </a:p>
          <a:p>
            <a:pPr marL="1436688" lvl="7" indent="0">
              <a:spcBef>
                <a:spcPts val="0"/>
              </a:spcBef>
              <a:buNone/>
            </a:pPr>
            <a:r>
              <a:rPr lang="fr-FR" dirty="0"/>
              <a:t>En dépenses (de masse salariale)</a:t>
            </a:r>
          </a:p>
          <a:p>
            <a:pPr lvl="1"/>
            <a:endParaRPr lang="fr-FR" dirty="0"/>
          </a:p>
          <a:p>
            <a:endParaRPr lang="fr-FR" dirty="0"/>
          </a:p>
        </p:txBody>
      </p:sp>
      <p:pic>
        <p:nvPicPr>
          <p:cNvPr id="5" name="Image 4">
            <a:extLst>
              <a:ext uri="{FF2B5EF4-FFF2-40B4-BE49-F238E27FC236}">
                <a16:creationId xmlns:a16="http://schemas.microsoft.com/office/drawing/2014/main" id="{ACE23EE2-20CB-4DE7-AD04-8D51402C5AB8}"/>
              </a:ext>
            </a:extLst>
          </p:cNvPr>
          <p:cNvPicPr>
            <a:picLocks noChangeAspect="1"/>
          </p:cNvPicPr>
          <p:nvPr/>
        </p:nvPicPr>
        <p:blipFill>
          <a:blip r:embed="rId2"/>
          <a:stretch>
            <a:fillRect/>
          </a:stretch>
        </p:blipFill>
        <p:spPr>
          <a:xfrm>
            <a:off x="6096000" y="2621903"/>
            <a:ext cx="5688518" cy="3792952"/>
          </a:xfrm>
          <a:prstGeom prst="rect">
            <a:avLst/>
          </a:prstGeom>
        </p:spPr>
      </p:pic>
    </p:spTree>
    <p:extLst>
      <p:ext uri="{BB962C8B-B14F-4D97-AF65-F5344CB8AC3E}">
        <p14:creationId xmlns:p14="http://schemas.microsoft.com/office/powerpoint/2010/main" val="2798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65D62A-9C3D-4A98-889A-AA676621D8F5}"/>
              </a:ext>
            </a:extLst>
          </p:cNvPr>
          <p:cNvSpPr>
            <a:spLocks noGrp="1"/>
          </p:cNvSpPr>
          <p:nvPr>
            <p:ph type="title"/>
          </p:nvPr>
        </p:nvSpPr>
        <p:spPr>
          <a:xfrm>
            <a:off x="158625" y="102604"/>
            <a:ext cx="10515600" cy="830424"/>
          </a:xfrm>
        </p:spPr>
        <p:txBody>
          <a:bodyPr/>
          <a:lstStyle/>
          <a:p>
            <a:r>
              <a:rPr lang="fr-FR" u="sng" dirty="0"/>
              <a:t>Le simulateur</a:t>
            </a:r>
          </a:p>
        </p:txBody>
      </p:sp>
      <p:pic>
        <p:nvPicPr>
          <p:cNvPr id="9" name="Espace réservé du contenu 8">
            <a:extLst>
              <a:ext uri="{FF2B5EF4-FFF2-40B4-BE49-F238E27FC236}">
                <a16:creationId xmlns:a16="http://schemas.microsoft.com/office/drawing/2014/main" id="{446F54E1-8B95-4FFC-A3D9-8EF0703C4AB5}"/>
              </a:ext>
            </a:extLst>
          </p:cNvPr>
          <p:cNvPicPr>
            <a:picLocks noGrp="1" noChangeAspect="1"/>
          </p:cNvPicPr>
          <p:nvPr>
            <p:ph idx="1"/>
          </p:nvPr>
        </p:nvPicPr>
        <p:blipFill>
          <a:blip r:embed="rId2"/>
          <a:stretch>
            <a:fillRect/>
          </a:stretch>
        </p:blipFill>
        <p:spPr>
          <a:xfrm>
            <a:off x="5394567" y="517816"/>
            <a:ext cx="5822367" cy="5822367"/>
          </a:xfrm>
        </p:spPr>
      </p:pic>
    </p:spTree>
    <p:extLst>
      <p:ext uri="{BB962C8B-B14F-4D97-AF65-F5344CB8AC3E}">
        <p14:creationId xmlns:p14="http://schemas.microsoft.com/office/powerpoint/2010/main" val="258490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B81CF5E-BC31-4FA9-A3B1-65280CC3613C}"/>
              </a:ext>
            </a:extLst>
          </p:cNvPr>
          <p:cNvPicPr>
            <a:picLocks noGrp="1" noChangeAspect="1"/>
          </p:cNvPicPr>
          <p:nvPr>
            <p:ph idx="1"/>
          </p:nvPr>
        </p:nvPicPr>
        <p:blipFill>
          <a:blip r:embed="rId2"/>
          <a:stretch>
            <a:fillRect/>
          </a:stretch>
        </p:blipFill>
        <p:spPr>
          <a:xfrm>
            <a:off x="442636" y="735725"/>
            <a:ext cx="11299781" cy="4950371"/>
          </a:xfrm>
        </p:spPr>
      </p:pic>
    </p:spTree>
    <p:extLst>
      <p:ext uri="{BB962C8B-B14F-4D97-AF65-F5344CB8AC3E}">
        <p14:creationId xmlns:p14="http://schemas.microsoft.com/office/powerpoint/2010/main" val="298024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0CC136-7138-4559-B860-43AB0CFCE4A8}"/>
              </a:ext>
            </a:extLst>
          </p:cNvPr>
          <p:cNvSpPr>
            <a:spLocks noGrp="1"/>
          </p:cNvSpPr>
          <p:nvPr>
            <p:ph idx="1"/>
          </p:nvPr>
        </p:nvSpPr>
        <p:spPr>
          <a:xfrm>
            <a:off x="158621" y="740244"/>
            <a:ext cx="5806750" cy="5924939"/>
          </a:xfrm>
        </p:spPr>
        <p:txBody>
          <a:bodyPr>
            <a:noAutofit/>
          </a:bodyPr>
          <a:lstStyle/>
          <a:p>
            <a:pPr marL="0" indent="0">
              <a:spcBef>
                <a:spcPts val="0"/>
              </a:spcBef>
              <a:buNone/>
            </a:pPr>
            <a:r>
              <a:rPr lang="fr-FR" sz="1600" dirty="0">
                <a:latin typeface="Arial" panose="020B0604020202020204" pitchFamily="34" charset="0"/>
                <a:cs typeface="Arial" panose="020B0604020202020204" pitchFamily="34" charset="0"/>
              </a:rPr>
              <a:t>Le simulateur met en regard deux trajectoires :</a:t>
            </a:r>
          </a:p>
          <a:p>
            <a:pPr>
              <a:spcBef>
                <a:spcPts val="0"/>
              </a:spcBef>
              <a:buFont typeface="Wingdings" panose="05000000000000000000" pitchFamily="2" charset="2"/>
              <a:buChar char="ü"/>
            </a:pPr>
            <a:r>
              <a:rPr lang="fr-FR" sz="1600" b="1" dirty="0">
                <a:solidFill>
                  <a:srgbClr val="FF0000"/>
                </a:solidFill>
                <a:latin typeface="Arial" panose="020B0604020202020204" pitchFamily="34" charset="0"/>
                <a:cs typeface="Arial" panose="020B0604020202020204" pitchFamily="34" charset="0"/>
              </a:rPr>
              <a:t>Un scénario « catastrophe »</a:t>
            </a:r>
            <a:r>
              <a:rPr lang="fr-FR" sz="1600" dirty="0">
                <a:solidFill>
                  <a:srgbClr val="FF0000"/>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(affiché en rouge, figé)</a:t>
            </a:r>
          </a:p>
          <a:p>
            <a:pPr>
              <a:spcBef>
                <a:spcPts val="0"/>
              </a:spcBef>
              <a:buFont typeface="Wingdings" panose="05000000000000000000" pitchFamily="2" charset="2"/>
              <a:buChar char="ü"/>
            </a:pPr>
            <a:r>
              <a:rPr lang="fr-FR" sz="1600" b="1" dirty="0">
                <a:solidFill>
                  <a:srgbClr val="00B050"/>
                </a:solidFill>
                <a:latin typeface="Arial" panose="020B0604020202020204" pitchFamily="34" charset="0"/>
                <a:cs typeface="Arial" panose="020B0604020202020204" pitchFamily="34" charset="0"/>
              </a:rPr>
              <a:t>Un scénario « dynamique »</a:t>
            </a:r>
            <a:r>
              <a:rPr lang="fr-FR" sz="1600" dirty="0">
                <a:solidFill>
                  <a:srgbClr val="00B050"/>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(affiché en vert, modulable)</a:t>
            </a:r>
          </a:p>
          <a:p>
            <a:pPr marL="0" indent="0">
              <a:buNone/>
            </a:pPr>
            <a:endParaRPr lang="fr-FR" sz="1600" dirty="0">
              <a:latin typeface="Arial" panose="020B0604020202020204" pitchFamily="34" charset="0"/>
              <a:cs typeface="Arial" panose="020B0604020202020204" pitchFamily="34" charset="0"/>
            </a:endParaRPr>
          </a:p>
          <a:p>
            <a:pPr marL="0" indent="0">
              <a:buNone/>
            </a:pPr>
            <a:r>
              <a:rPr lang="fr-FR" sz="1600" b="1" u="sng" dirty="0">
                <a:latin typeface="Arial" panose="020B0604020202020204" pitchFamily="34" charset="0"/>
                <a:cs typeface="Arial" panose="020B0604020202020204" pitchFamily="34" charset="0"/>
              </a:rPr>
              <a:t>1/ Base de calcul</a:t>
            </a:r>
          </a:p>
          <a:p>
            <a:pPr marL="0" indent="0">
              <a:buNone/>
            </a:pPr>
            <a:r>
              <a:rPr lang="fr-FR" sz="1600" dirty="0">
                <a:latin typeface="Arial" panose="020B0604020202020204" pitchFamily="34" charset="0"/>
                <a:cs typeface="Arial" panose="020B0604020202020204" pitchFamily="34" charset="0"/>
              </a:rPr>
              <a:t>Les deux scénarios reposent sur le </a:t>
            </a:r>
            <a:r>
              <a:rPr lang="fr-FR" sz="1600" b="1" dirty="0">
                <a:latin typeface="Arial" panose="020B0604020202020204" pitchFamily="34" charset="0"/>
                <a:cs typeface="Arial" panose="020B0604020202020204" pitchFamily="34" charset="0"/>
              </a:rPr>
              <a:t>Budget initial 2026</a:t>
            </a:r>
            <a:r>
              <a:rPr lang="fr-FR" sz="1600" dirty="0">
                <a:latin typeface="Arial" panose="020B0604020202020204" pitchFamily="34" charset="0"/>
                <a:cs typeface="Arial" panose="020B0604020202020204" pitchFamily="34" charset="0"/>
              </a:rPr>
              <a:t>.</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Scénario « catastrophe »</a:t>
            </a:r>
            <a:r>
              <a:rPr lang="fr-FR" sz="1600" dirty="0">
                <a:latin typeface="Arial" panose="020B0604020202020204" pitchFamily="34" charset="0"/>
                <a:cs typeface="Arial" panose="020B0604020202020204" pitchFamily="34" charset="0"/>
              </a:rPr>
              <a:t> : application automatique des ratios observés au cours des quatre dernières années.</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Scénario « dynamique »</a:t>
            </a:r>
            <a:r>
              <a:rPr lang="fr-FR" sz="1600" dirty="0">
                <a:latin typeface="Arial" panose="020B0604020202020204" pitchFamily="34" charset="0"/>
                <a:cs typeface="Arial" panose="020B0604020202020204" pitchFamily="34" charset="0"/>
              </a:rPr>
              <a:t> : possibilité d’agir sur chacun des paramètres.</a:t>
            </a:r>
          </a:p>
          <a:p>
            <a:pPr>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0" indent="0">
              <a:buNone/>
            </a:pPr>
            <a:r>
              <a:rPr lang="fr-FR" sz="1600" b="1" u="sng" dirty="0">
                <a:latin typeface="Arial" panose="020B0604020202020204" pitchFamily="34" charset="0"/>
                <a:cs typeface="Arial" panose="020B0604020202020204" pitchFamily="34" charset="0"/>
              </a:rPr>
              <a:t>2/ Leviers d’action mobilisables</a:t>
            </a:r>
          </a:p>
          <a:p>
            <a:pPr marL="0" indent="0">
              <a:buNone/>
            </a:pPr>
            <a:endParaRPr lang="fr-FR" sz="1600" b="1" u="sng"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fr-FR" sz="1600" dirty="0">
                <a:latin typeface="Arial" panose="020B0604020202020204" pitchFamily="34" charset="0"/>
                <a:cs typeface="Arial" panose="020B0604020202020204" pitchFamily="34" charset="0"/>
              </a:rPr>
              <a:t>SCSP</a:t>
            </a:r>
          </a:p>
          <a:p>
            <a:pPr>
              <a:spcBef>
                <a:spcPts val="0"/>
              </a:spcBef>
              <a:buFont typeface="Arial" panose="020B0604020202020204" pitchFamily="34" charset="0"/>
              <a:buChar char="•"/>
            </a:pPr>
            <a:r>
              <a:rPr lang="fr-FR" sz="1600" dirty="0">
                <a:latin typeface="Arial" panose="020B0604020202020204" pitchFamily="34" charset="0"/>
                <a:cs typeface="Arial" panose="020B0604020202020204" pitchFamily="34" charset="0"/>
              </a:rPr>
              <a:t>Autres subventions (</a:t>
            </a:r>
            <a:r>
              <a:rPr lang="fr-FR" sz="1400" dirty="0">
                <a:latin typeface="Arial" panose="020B0604020202020204" pitchFamily="34" charset="0"/>
                <a:cs typeface="Arial" panose="020B0604020202020204" pitchFamily="34" charset="0"/>
              </a:rPr>
              <a:t>Collectivités territoriales, Europe, ANR, etc.)</a:t>
            </a:r>
          </a:p>
          <a:p>
            <a:pPr>
              <a:spcBef>
                <a:spcPts val="0"/>
              </a:spcBef>
              <a:buFont typeface="Arial" panose="020B0604020202020204" pitchFamily="34" charset="0"/>
              <a:buChar char="•"/>
            </a:pPr>
            <a:r>
              <a:rPr lang="fr-FR" sz="1600" dirty="0">
                <a:latin typeface="Arial" panose="020B0604020202020204" pitchFamily="34" charset="0"/>
                <a:cs typeface="Arial" panose="020B0604020202020204" pitchFamily="34" charset="0"/>
              </a:rPr>
              <a:t>Recettes propres</a:t>
            </a:r>
          </a:p>
          <a:p>
            <a:pPr>
              <a:spcBef>
                <a:spcPts val="0"/>
              </a:spcBef>
              <a:buFont typeface="Arial" panose="020B0604020202020204" pitchFamily="34" charset="0"/>
              <a:buChar char="•"/>
            </a:pPr>
            <a:r>
              <a:rPr lang="fr-FR" sz="1600" dirty="0">
                <a:latin typeface="Arial" panose="020B0604020202020204" pitchFamily="34" charset="0"/>
                <a:cs typeface="Arial" panose="020B0604020202020204" pitchFamily="34" charset="0"/>
              </a:rPr>
              <a:t>Dépenses de personnel</a:t>
            </a:r>
          </a:p>
          <a:p>
            <a:pPr>
              <a:spcBef>
                <a:spcPts val="0"/>
              </a:spcBef>
              <a:buFont typeface="Arial" panose="020B0604020202020204" pitchFamily="34" charset="0"/>
              <a:buChar char="•"/>
            </a:pPr>
            <a:r>
              <a:rPr lang="fr-FR" sz="1600" dirty="0">
                <a:latin typeface="Arial" panose="020B0604020202020204" pitchFamily="34" charset="0"/>
                <a:cs typeface="Arial" panose="020B0604020202020204" pitchFamily="34" charset="0"/>
              </a:rPr>
              <a:t>Dépenses de fonctionnement</a:t>
            </a:r>
          </a:p>
          <a:p>
            <a:pPr>
              <a:spcBef>
                <a:spcPts val="0"/>
              </a:spcBef>
              <a:buFont typeface="Arial" panose="020B0604020202020204" pitchFamily="34" charset="0"/>
              <a:buChar char="•"/>
            </a:pPr>
            <a:r>
              <a:rPr lang="fr-FR" sz="1600" dirty="0">
                <a:latin typeface="Arial" panose="020B0604020202020204" pitchFamily="34" charset="0"/>
                <a:cs typeface="Arial" panose="020B0604020202020204" pitchFamily="34" charset="0"/>
              </a:rPr>
              <a:t>Dépenses d’investissement</a:t>
            </a:r>
          </a:p>
          <a:p>
            <a:pPr marL="0" indent="0">
              <a:buNone/>
            </a:pPr>
            <a:r>
              <a:rPr lang="fr-FR" sz="1200" i="1" dirty="0">
                <a:latin typeface="Arial" panose="020B0604020202020204" pitchFamily="34" charset="0"/>
                <a:cs typeface="Arial" panose="020B0604020202020204" pitchFamily="34" charset="0"/>
              </a:rPr>
              <a:t>À titre informatif, la valeur du point (1%) est affichée pour chaque poste.</a:t>
            </a:r>
          </a:p>
          <a:p>
            <a:pPr marL="0" lvl="0" indent="0" algn="just">
              <a:lnSpc>
                <a:spcPct val="100000"/>
              </a:lnSpc>
              <a:spcBef>
                <a:spcPts val="0"/>
              </a:spcBef>
              <a:spcAft>
                <a:spcPts val="0"/>
              </a:spcAf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0"/>
              </a:spcAft>
              <a:buNone/>
            </a:pPr>
            <a:endParaRPr lang="fr-FR" sz="1800" dirty="0">
              <a:latin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7EBBB7D7-BAAD-49C6-85E1-6DFA2E2CE590}"/>
              </a:ext>
            </a:extLst>
          </p:cNvPr>
          <p:cNvSpPr txBox="1"/>
          <p:nvPr/>
        </p:nvSpPr>
        <p:spPr>
          <a:xfrm>
            <a:off x="6096000" y="3125753"/>
            <a:ext cx="5806750" cy="3539430"/>
          </a:xfrm>
          <a:prstGeom prst="rect">
            <a:avLst/>
          </a:prstGeom>
          <a:noFill/>
        </p:spPr>
        <p:txBody>
          <a:bodyPr wrap="square" rtlCol="0">
            <a:spAutoFit/>
          </a:bodyPr>
          <a:lstStyle/>
          <a:p>
            <a:pPr marL="0" indent="0">
              <a:buNone/>
            </a:pPr>
            <a:r>
              <a:rPr lang="fr-FR" sz="1600" b="1" u="sng" dirty="0">
                <a:latin typeface="Arial" panose="020B0604020202020204" pitchFamily="34" charset="0"/>
                <a:cs typeface="Arial" panose="020B0604020202020204" pitchFamily="34" charset="0"/>
              </a:rPr>
              <a:t>3/ Suivi en temps réel des impacts</a:t>
            </a:r>
          </a:p>
          <a:p>
            <a:pPr marL="0" indent="0">
              <a:buNone/>
            </a:pPr>
            <a:endParaRPr lang="fr-FR" sz="1600" b="1" u="sng" dirty="0">
              <a:latin typeface="Arial" panose="020B0604020202020204" pitchFamily="34" charset="0"/>
              <a:cs typeface="Arial" panose="020B0604020202020204" pitchFamily="34" charset="0"/>
            </a:endParaRPr>
          </a:p>
          <a:p>
            <a:pPr marL="0" indent="0">
              <a:buNone/>
            </a:pPr>
            <a:r>
              <a:rPr lang="fr-FR" sz="1600" dirty="0">
                <a:latin typeface="Arial" panose="020B0604020202020204" pitchFamily="34" charset="0"/>
                <a:cs typeface="Arial" panose="020B0604020202020204" pitchFamily="34" charset="0"/>
              </a:rPr>
              <a:t>La simulation permet de mesurer immédiatement l’effet des actions sur :</a:t>
            </a:r>
          </a:p>
          <a:p>
            <a:pPr marL="0" indent="0">
              <a:buNone/>
            </a:pPr>
            <a:endParaRPr lang="fr-FR" sz="1600" i="1" dirty="0">
              <a:latin typeface="Arial" panose="020B0604020202020204" pitchFamily="34" charset="0"/>
              <a:cs typeface="Arial" panose="020B0604020202020204" pitchFamily="34" charset="0"/>
            </a:endParaRPr>
          </a:p>
          <a:p>
            <a:r>
              <a:rPr lang="fr-FR" sz="1600" i="1" dirty="0">
                <a:latin typeface="Arial" panose="020B0604020202020204" pitchFamily="34" charset="0"/>
                <a:cs typeface="Arial" panose="020B0604020202020204" pitchFamily="34" charset="0"/>
              </a:rPr>
              <a:t>L’évolution du résultat</a:t>
            </a:r>
          </a:p>
          <a:p>
            <a:r>
              <a:rPr lang="fr-FR" sz="1600" i="1" dirty="0">
                <a:latin typeface="Arial" panose="020B0604020202020204" pitchFamily="34" charset="0"/>
                <a:cs typeface="Arial" panose="020B0604020202020204" pitchFamily="34" charset="0"/>
              </a:rPr>
              <a:t>L’évolution de la CAF (ou IAF)</a:t>
            </a:r>
          </a:p>
          <a:p>
            <a:r>
              <a:rPr lang="fr-FR" sz="1600" i="1" dirty="0">
                <a:latin typeface="Arial" panose="020B0604020202020204" pitchFamily="34" charset="0"/>
                <a:cs typeface="Arial" panose="020B0604020202020204" pitchFamily="34" charset="0"/>
              </a:rPr>
              <a:t>L’évolution du prélèvement sur le fonds de roulement</a:t>
            </a:r>
          </a:p>
          <a:p>
            <a:pPr>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0" indent="0">
              <a:buNone/>
            </a:pPr>
            <a:r>
              <a:rPr lang="fr-FR" sz="1600" dirty="0">
                <a:latin typeface="Arial" panose="020B0604020202020204" pitchFamily="34" charset="0"/>
                <a:cs typeface="Arial" panose="020B0604020202020204" pitchFamily="34" charset="0"/>
              </a:rPr>
              <a:t>Mais aussi sur l’évolution des 3 indicateurs du décret financier </a:t>
            </a:r>
          </a:p>
          <a:p>
            <a:pPr marL="0" indent="0">
              <a:buNone/>
            </a:pPr>
            <a:endParaRPr lang="fr-FR" sz="1600" i="1" dirty="0">
              <a:latin typeface="Arial" panose="020B0604020202020204" pitchFamily="34" charset="0"/>
              <a:cs typeface="Arial" panose="020B0604020202020204" pitchFamily="34" charset="0"/>
            </a:endParaRPr>
          </a:p>
          <a:p>
            <a:pPr marL="0" indent="0">
              <a:buNone/>
            </a:pPr>
            <a:r>
              <a:rPr lang="fr-FR" sz="1600" i="1" dirty="0">
                <a:latin typeface="Arial" panose="020B0604020202020204" pitchFamily="34" charset="0"/>
                <a:cs typeface="Arial" panose="020B0604020202020204" pitchFamily="34" charset="0"/>
              </a:rPr>
              <a:t>FDR </a:t>
            </a:r>
            <a:r>
              <a:rPr lang="fr-FR" sz="1200" i="1" dirty="0">
                <a:latin typeface="Arial" panose="020B0604020202020204" pitchFamily="34" charset="0"/>
                <a:cs typeface="Arial" panose="020B0604020202020204" pitchFamily="34" charset="0"/>
              </a:rPr>
              <a:t>(en montant et en jours)</a:t>
            </a:r>
          </a:p>
          <a:p>
            <a:pPr marL="0" indent="0">
              <a:buNone/>
            </a:pPr>
            <a:r>
              <a:rPr lang="fr-FR" sz="1600" i="1" dirty="0">
                <a:latin typeface="Arial" panose="020B0604020202020204" pitchFamily="34" charset="0"/>
                <a:cs typeface="Arial" panose="020B0604020202020204" pitchFamily="34" charset="0"/>
              </a:rPr>
              <a:t>Trésorerie </a:t>
            </a:r>
            <a:r>
              <a:rPr lang="fr-FR" sz="1200" i="1" dirty="0">
                <a:latin typeface="Arial" panose="020B0604020202020204" pitchFamily="34" charset="0"/>
                <a:cs typeface="Arial" panose="020B0604020202020204" pitchFamily="34" charset="0"/>
              </a:rPr>
              <a:t>(en montant et en jours)</a:t>
            </a:r>
          </a:p>
          <a:p>
            <a:pPr marL="0" indent="0">
              <a:buNone/>
            </a:pPr>
            <a:r>
              <a:rPr lang="fr-FR" sz="1600" i="1" dirty="0">
                <a:latin typeface="Arial" panose="020B0604020202020204" pitchFamily="34" charset="0"/>
                <a:cs typeface="Arial" panose="020B0604020202020204" pitchFamily="34" charset="0"/>
              </a:rPr>
              <a:t>Ratio </a:t>
            </a:r>
            <a:r>
              <a:rPr lang="fr-FR" sz="1600" i="1" dirty="0" err="1">
                <a:latin typeface="Arial" panose="020B0604020202020204" pitchFamily="34" charset="0"/>
                <a:cs typeface="Arial" panose="020B0604020202020204" pitchFamily="34" charset="0"/>
              </a:rPr>
              <a:t>Dizambourg</a:t>
            </a:r>
            <a:endParaRPr lang="fr-FR" sz="1600" i="1"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AAA6CCD-1C07-4731-AE27-111FE8F43C2D}"/>
              </a:ext>
            </a:extLst>
          </p:cNvPr>
          <p:cNvSpPr txBox="1"/>
          <p:nvPr/>
        </p:nvSpPr>
        <p:spPr>
          <a:xfrm>
            <a:off x="5701783" y="807410"/>
            <a:ext cx="524847" cy="523220"/>
          </a:xfrm>
          <a:prstGeom prst="rect">
            <a:avLst/>
          </a:prstGeom>
          <a:noFill/>
        </p:spPr>
        <p:txBody>
          <a:bodyPr wrap="square">
            <a:spAutoFit/>
          </a:bodyPr>
          <a:lstStyle/>
          <a:p>
            <a:r>
              <a:rPr lang="fr-FR" sz="2800" dirty="0"/>
              <a:t>😰</a:t>
            </a:r>
          </a:p>
        </p:txBody>
      </p:sp>
      <p:sp>
        <p:nvSpPr>
          <p:cNvPr id="8" name="ZoneTexte 7">
            <a:extLst>
              <a:ext uri="{FF2B5EF4-FFF2-40B4-BE49-F238E27FC236}">
                <a16:creationId xmlns:a16="http://schemas.microsoft.com/office/drawing/2014/main" id="{01D6992B-A8CD-42D2-AEFA-66A787C06EF2}"/>
              </a:ext>
            </a:extLst>
          </p:cNvPr>
          <p:cNvSpPr txBox="1"/>
          <p:nvPr/>
        </p:nvSpPr>
        <p:spPr>
          <a:xfrm>
            <a:off x="5701783" y="1232497"/>
            <a:ext cx="6097554" cy="523220"/>
          </a:xfrm>
          <a:prstGeom prst="rect">
            <a:avLst/>
          </a:prstGeom>
          <a:noFill/>
        </p:spPr>
        <p:txBody>
          <a:bodyPr wrap="square">
            <a:spAutoFit/>
          </a:bodyPr>
          <a:lstStyle/>
          <a:p>
            <a:r>
              <a:rPr lang="fr-FR" sz="2800" dirty="0"/>
              <a:t>🤗</a:t>
            </a:r>
          </a:p>
        </p:txBody>
      </p:sp>
      <p:sp>
        <p:nvSpPr>
          <p:cNvPr id="4" name="ZoneTexte 3">
            <a:extLst>
              <a:ext uri="{FF2B5EF4-FFF2-40B4-BE49-F238E27FC236}">
                <a16:creationId xmlns:a16="http://schemas.microsoft.com/office/drawing/2014/main" id="{D102E0F3-74D8-42D9-A019-FA3B38760854}"/>
              </a:ext>
            </a:extLst>
          </p:cNvPr>
          <p:cNvSpPr txBox="1"/>
          <p:nvPr/>
        </p:nvSpPr>
        <p:spPr>
          <a:xfrm>
            <a:off x="158621" y="-83368"/>
            <a:ext cx="6895322" cy="646331"/>
          </a:xfrm>
          <a:prstGeom prst="rect">
            <a:avLst/>
          </a:prstGeom>
          <a:noFill/>
        </p:spPr>
        <p:txBody>
          <a:bodyPr wrap="square" rtlCol="0">
            <a:spAutoFit/>
          </a:bodyPr>
          <a:lstStyle/>
          <a:p>
            <a:r>
              <a:rPr lang="fr-FR" sz="3600" u="sng" dirty="0"/>
              <a:t>La méthode</a:t>
            </a:r>
          </a:p>
        </p:txBody>
      </p:sp>
    </p:spTree>
    <p:extLst>
      <p:ext uri="{BB962C8B-B14F-4D97-AF65-F5344CB8AC3E}">
        <p14:creationId xmlns:p14="http://schemas.microsoft.com/office/powerpoint/2010/main" val="18822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9C59A1C-D7E3-4E4D-9987-11F54928AE8F}"/>
              </a:ext>
            </a:extLst>
          </p:cNvPr>
          <p:cNvSpPr>
            <a:spLocks noGrp="1"/>
          </p:cNvSpPr>
          <p:nvPr>
            <p:ph idx="1"/>
          </p:nvPr>
        </p:nvSpPr>
        <p:spPr>
          <a:xfrm>
            <a:off x="6361923" y="1054358"/>
            <a:ext cx="5730550" cy="5390065"/>
          </a:xfrm>
          <a:solidFill>
            <a:schemeClr val="tx2">
              <a:lumMod val="10000"/>
              <a:lumOff val="90000"/>
            </a:schemeClr>
          </a:solidFill>
        </p:spPr>
        <p:txBody>
          <a:bodyPr>
            <a:normAutofit/>
          </a:bodyPr>
          <a:lstStyle/>
          <a:p>
            <a:pPr marL="0" indent="0">
              <a:buNone/>
            </a:pPr>
            <a:r>
              <a:rPr lang="fr-FR" sz="1600" u="sng" dirty="0">
                <a:latin typeface="Arial" panose="020B0604020202020204" pitchFamily="34" charset="0"/>
                <a:cs typeface="Arial" panose="020B0604020202020204" pitchFamily="34" charset="0"/>
              </a:rPr>
              <a:t>La masse salariale</a:t>
            </a:r>
          </a:p>
          <a:p>
            <a:pPr marL="0" indent="0">
              <a:buNone/>
            </a:pPr>
            <a:endParaRPr lang="fr-FR" sz="1600" u="sng" dirty="0">
              <a:latin typeface="Arial" panose="020B0604020202020204" pitchFamily="34" charset="0"/>
              <a:cs typeface="Arial" panose="020B0604020202020204" pitchFamily="34" charset="0"/>
            </a:endParaRPr>
          </a:p>
          <a:p>
            <a:pPr marL="0" indent="0">
              <a:buNone/>
            </a:pPr>
            <a:r>
              <a:rPr lang="fr-FR" sz="1600" dirty="0">
                <a:latin typeface="Arial" panose="020B0604020202020204" pitchFamily="34" charset="0"/>
                <a:cs typeface="Arial" panose="020B0604020202020204" pitchFamily="34" charset="0"/>
              </a:rPr>
              <a:t>Si aucune mesure n’est prise, notre masse salariale augmentera mécaniquement de 3,5 % par an, soit une hausse cumulée de 19,4 M€ sur trois ans.</a:t>
            </a:r>
          </a:p>
          <a:p>
            <a:pPr marL="0" indent="0">
              <a:buNone/>
            </a:pPr>
            <a:r>
              <a:rPr lang="fr-FR" sz="1600" dirty="0">
                <a:latin typeface="Arial" panose="020B0604020202020204" pitchFamily="34" charset="0"/>
                <a:cs typeface="Arial" panose="020B0604020202020204" pitchFamily="34" charset="0"/>
              </a:rPr>
              <a:t>Nous pouvons — et devons — agir, car les décisions prises en année N influent directement la trajectoire N+1, tout comme celles de N+1 conditionnent N+2.</a:t>
            </a:r>
          </a:p>
          <a:p>
            <a:pPr marL="0" indent="0">
              <a:buNone/>
            </a:pPr>
            <a:r>
              <a:rPr lang="fr-FR" sz="1600" dirty="0">
                <a:latin typeface="Arial" panose="020B0604020202020204" pitchFamily="34" charset="0"/>
                <a:cs typeface="Arial" panose="020B0604020202020204" pitchFamily="34" charset="0"/>
              </a:rPr>
              <a:t>Dans l’exemple présenté ci-contre, une augmentation limitée à 1 % par an (au lieu de 3,5 %) implique un effort moyen de 4,5 M€ par an, correspondant à l’écart moyen entre l’augmentation mécanique et l’augmentation choisie (entre 6,5 M€ et 1,8 M€, ajusté chaque année).</a:t>
            </a:r>
          </a:p>
          <a:p>
            <a:pPr marL="0" indent="0">
              <a:buNone/>
            </a:pPr>
            <a:r>
              <a:rPr lang="fr-FR" sz="1600" dirty="0">
                <a:latin typeface="Arial" panose="020B0604020202020204" pitchFamily="34" charset="0"/>
                <a:cs typeface="Arial" panose="020B0604020202020204" pitchFamily="34" charset="0"/>
              </a:rPr>
              <a:t>Ainsi, contenir l’augmentation à 1% par an permettrait de réduire la hausse de la masse salariale de 13 M€ sur trois ans.</a:t>
            </a:r>
          </a:p>
          <a:p>
            <a:pPr marL="0" indent="0">
              <a:buNone/>
            </a:pPr>
            <a:endParaRPr lang="fr-FR" sz="2000" dirty="0"/>
          </a:p>
        </p:txBody>
      </p:sp>
      <p:sp>
        <p:nvSpPr>
          <p:cNvPr id="4" name="Titre 1">
            <a:extLst>
              <a:ext uri="{FF2B5EF4-FFF2-40B4-BE49-F238E27FC236}">
                <a16:creationId xmlns:a16="http://schemas.microsoft.com/office/drawing/2014/main" id="{F2CC7250-2113-44B9-842A-8D7D5B39B1A0}"/>
              </a:ext>
            </a:extLst>
          </p:cNvPr>
          <p:cNvSpPr>
            <a:spLocks noGrp="1"/>
          </p:cNvSpPr>
          <p:nvPr>
            <p:ph type="title"/>
          </p:nvPr>
        </p:nvSpPr>
        <p:spPr>
          <a:xfrm>
            <a:off x="195138" y="141360"/>
            <a:ext cx="1801613" cy="418592"/>
          </a:xfrm>
        </p:spPr>
        <p:txBody>
          <a:bodyPr>
            <a:noAutofit/>
          </a:bodyPr>
          <a:lstStyle/>
          <a:p>
            <a:r>
              <a:rPr lang="fr-FR" sz="3600" u="sng" dirty="0"/>
              <a:t>Bonus  </a:t>
            </a:r>
          </a:p>
        </p:txBody>
      </p:sp>
      <p:pic>
        <p:nvPicPr>
          <p:cNvPr id="6" name="Image 5">
            <a:extLst>
              <a:ext uri="{FF2B5EF4-FFF2-40B4-BE49-F238E27FC236}">
                <a16:creationId xmlns:a16="http://schemas.microsoft.com/office/drawing/2014/main" id="{AF022651-E4ED-429B-B412-70BDFB352664}"/>
              </a:ext>
            </a:extLst>
          </p:cNvPr>
          <p:cNvPicPr>
            <a:picLocks noChangeAspect="1"/>
          </p:cNvPicPr>
          <p:nvPr/>
        </p:nvPicPr>
        <p:blipFill>
          <a:blip r:embed="rId2"/>
          <a:stretch>
            <a:fillRect/>
          </a:stretch>
        </p:blipFill>
        <p:spPr>
          <a:xfrm>
            <a:off x="97793" y="1054358"/>
            <a:ext cx="6264130" cy="5390065"/>
          </a:xfrm>
          <a:prstGeom prst="rect">
            <a:avLst/>
          </a:prstGeom>
        </p:spPr>
      </p:pic>
    </p:spTree>
    <p:extLst>
      <p:ext uri="{BB962C8B-B14F-4D97-AF65-F5344CB8AC3E}">
        <p14:creationId xmlns:p14="http://schemas.microsoft.com/office/powerpoint/2010/main" val="328178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B3842-8756-4632-B9F0-AB42871AC518}"/>
              </a:ext>
            </a:extLst>
          </p:cNvPr>
          <p:cNvSpPr>
            <a:spLocks noGrp="1"/>
          </p:cNvSpPr>
          <p:nvPr>
            <p:ph type="title"/>
          </p:nvPr>
        </p:nvSpPr>
        <p:spPr>
          <a:xfrm>
            <a:off x="195138" y="141360"/>
            <a:ext cx="1801613" cy="418592"/>
          </a:xfrm>
        </p:spPr>
        <p:txBody>
          <a:bodyPr>
            <a:noAutofit/>
          </a:bodyPr>
          <a:lstStyle/>
          <a:p>
            <a:r>
              <a:rPr lang="fr-FR" sz="3600" u="sng" dirty="0"/>
              <a:t>Bonus  </a:t>
            </a:r>
          </a:p>
        </p:txBody>
      </p:sp>
      <p:pic>
        <p:nvPicPr>
          <p:cNvPr id="5" name="Espace réservé du contenu 4">
            <a:extLst>
              <a:ext uri="{FF2B5EF4-FFF2-40B4-BE49-F238E27FC236}">
                <a16:creationId xmlns:a16="http://schemas.microsoft.com/office/drawing/2014/main" id="{622343A9-B651-4B8A-AB15-18C6B8D5A10E}"/>
              </a:ext>
            </a:extLst>
          </p:cNvPr>
          <p:cNvPicPr>
            <a:picLocks noGrp="1" noChangeAspect="1"/>
          </p:cNvPicPr>
          <p:nvPr>
            <p:ph idx="1"/>
          </p:nvPr>
        </p:nvPicPr>
        <p:blipFill>
          <a:blip r:embed="rId2"/>
          <a:stretch>
            <a:fillRect/>
          </a:stretch>
        </p:blipFill>
        <p:spPr>
          <a:xfrm>
            <a:off x="195138" y="1178314"/>
            <a:ext cx="5641514" cy="3414805"/>
          </a:xfrm>
        </p:spPr>
      </p:pic>
      <p:pic>
        <p:nvPicPr>
          <p:cNvPr id="9" name="Image 8">
            <a:extLst>
              <a:ext uri="{FF2B5EF4-FFF2-40B4-BE49-F238E27FC236}">
                <a16:creationId xmlns:a16="http://schemas.microsoft.com/office/drawing/2014/main" id="{DC96F17B-873F-4D60-98E8-35B917F497FC}"/>
              </a:ext>
            </a:extLst>
          </p:cNvPr>
          <p:cNvPicPr>
            <a:picLocks noChangeAspect="1"/>
          </p:cNvPicPr>
          <p:nvPr/>
        </p:nvPicPr>
        <p:blipFill>
          <a:blip r:embed="rId3"/>
          <a:stretch>
            <a:fillRect/>
          </a:stretch>
        </p:blipFill>
        <p:spPr>
          <a:xfrm>
            <a:off x="224084" y="5101890"/>
            <a:ext cx="5583621" cy="1569660"/>
          </a:xfrm>
          <a:prstGeom prst="rect">
            <a:avLst/>
          </a:prstGeom>
        </p:spPr>
      </p:pic>
      <p:sp>
        <p:nvSpPr>
          <p:cNvPr id="10" name="ZoneTexte 9">
            <a:extLst>
              <a:ext uri="{FF2B5EF4-FFF2-40B4-BE49-F238E27FC236}">
                <a16:creationId xmlns:a16="http://schemas.microsoft.com/office/drawing/2014/main" id="{D27FC0DF-E38A-4BE9-B370-3CA7826071EA}"/>
              </a:ext>
            </a:extLst>
          </p:cNvPr>
          <p:cNvSpPr txBox="1"/>
          <p:nvPr/>
        </p:nvSpPr>
        <p:spPr>
          <a:xfrm>
            <a:off x="6215565" y="605041"/>
            <a:ext cx="5916477" cy="4278094"/>
          </a:xfrm>
          <a:prstGeom prst="rect">
            <a:avLst/>
          </a:prstGeom>
          <a:solidFill>
            <a:schemeClr val="bg2"/>
          </a:solidFill>
        </p:spPr>
        <p:txBody>
          <a:bodyPr wrap="square" rtlCol="0">
            <a:spAutoFit/>
          </a:bodyPr>
          <a:lstStyle/>
          <a:p>
            <a:r>
              <a:rPr lang="fr-FR" sz="1600" b="1" u="sng" dirty="0">
                <a:latin typeface="Arial" panose="020B0604020202020204" pitchFamily="34" charset="0"/>
                <a:cs typeface="Arial" panose="020B0604020202020204" pitchFamily="34" charset="0"/>
              </a:rPr>
              <a:t>Courbes d’évolution des dépenses et des recettes</a:t>
            </a:r>
          </a:p>
          <a:p>
            <a:r>
              <a:rPr lang="fr-FR" sz="1600" dirty="0">
                <a:latin typeface="Arial" panose="020B0604020202020204" pitchFamily="34" charset="0"/>
                <a:cs typeface="Arial" panose="020B0604020202020204" pitchFamily="34" charset="0"/>
              </a:rPr>
              <a:t>Les courbes présentent l’évolution comparée des dépenses et des recettes sur la période 2022–2029.</a:t>
            </a:r>
          </a:p>
          <a:p>
            <a:endParaRPr lang="fr-FR" sz="16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 2022 à 2025</a:t>
            </a:r>
            <a:r>
              <a:rPr lang="fr-FR" sz="1600" dirty="0">
                <a:latin typeface="Arial" panose="020B0604020202020204" pitchFamily="34" charset="0"/>
                <a:cs typeface="Arial" panose="020B0604020202020204" pitchFamily="34" charset="0"/>
              </a:rPr>
              <a:t> : données exécutées issues des comptes financiers</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 2026</a:t>
            </a:r>
            <a:r>
              <a:rPr lang="fr-FR" sz="1600" dirty="0">
                <a:latin typeface="Arial" panose="020B0604020202020204" pitchFamily="34" charset="0"/>
                <a:cs typeface="Arial" panose="020B0604020202020204" pitchFamily="34" charset="0"/>
              </a:rPr>
              <a:t> : données du budget initial</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 2027 à 2029</a:t>
            </a:r>
            <a:r>
              <a:rPr lang="fr-FR" sz="1600" dirty="0">
                <a:latin typeface="Arial" panose="020B0604020202020204" pitchFamily="34" charset="0"/>
                <a:cs typeface="Arial" panose="020B0604020202020204" pitchFamily="34" charset="0"/>
              </a:rPr>
              <a:t> : projections issues des simulations</a:t>
            </a:r>
          </a:p>
          <a:p>
            <a:r>
              <a:rPr lang="fr-FR" sz="1600" dirty="0">
                <a:latin typeface="Arial" panose="020B0604020202020204" pitchFamily="34" charset="0"/>
                <a:cs typeface="Arial" panose="020B0604020202020204" pitchFamily="34" charset="0"/>
              </a:rPr>
              <a:t>Les courbes s’actualisent en temps réel selon les hypothèses retenues dans le simulateur.</a:t>
            </a:r>
          </a:p>
          <a:p>
            <a:endParaRPr lang="fr-FR" sz="1600" dirty="0">
              <a:latin typeface="Arial" panose="020B0604020202020204" pitchFamily="34" charset="0"/>
              <a:cs typeface="Arial" panose="020B0604020202020204" pitchFamily="34" charset="0"/>
            </a:endParaRPr>
          </a:p>
          <a:p>
            <a:r>
              <a:rPr lang="fr-FR" sz="1600" b="1" u="sng" dirty="0">
                <a:latin typeface="Arial" panose="020B0604020202020204" pitchFamily="34" charset="0"/>
                <a:cs typeface="Arial" panose="020B0604020202020204" pitchFamily="34" charset="0"/>
              </a:rPr>
              <a:t>Lecture des dynamiques financières </a:t>
            </a:r>
            <a:r>
              <a:rPr lang="fr-FR" sz="1600" b="1" dirty="0">
                <a:latin typeface="Arial" panose="020B0604020202020204" pitchFamily="34" charset="0"/>
                <a:cs typeface="Arial" panose="020B0604020202020204" pitchFamily="34" charset="0"/>
              </a:rPr>
              <a:t>:</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 Effet ciseau</a:t>
            </a:r>
            <a:r>
              <a:rPr lang="fr-FR" sz="1600" dirty="0">
                <a:latin typeface="Arial" panose="020B0604020202020204" pitchFamily="34" charset="0"/>
                <a:cs typeface="Arial" panose="020B0604020202020204" pitchFamily="34" charset="0"/>
              </a:rPr>
              <a:t> : creusement de l’écart entre dépenses et recettes</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 Effet de convergence</a:t>
            </a:r>
            <a:r>
              <a:rPr lang="fr-FR" sz="1600" dirty="0">
                <a:latin typeface="Arial" panose="020B0604020202020204" pitchFamily="34" charset="0"/>
                <a:cs typeface="Arial" panose="020B0604020202020204" pitchFamily="34" charset="0"/>
              </a:rPr>
              <a:t> : rapprochement progressif des deux courbes</a:t>
            </a:r>
          </a:p>
          <a:p>
            <a:pPr>
              <a:buFont typeface="Arial" panose="020B0604020202020204" pitchFamily="34" charset="0"/>
              <a:buChar char="•"/>
            </a:pPr>
            <a:r>
              <a:rPr lang="fr-FR" sz="1600" b="1" dirty="0">
                <a:latin typeface="Arial" panose="020B0604020202020204" pitchFamily="34" charset="0"/>
                <a:cs typeface="Arial" panose="020B0604020202020204" pitchFamily="34" charset="0"/>
              </a:rPr>
              <a:t> Retour à l’équilibre positif</a:t>
            </a:r>
            <a:r>
              <a:rPr lang="fr-FR" sz="1600" dirty="0">
                <a:latin typeface="Arial" panose="020B0604020202020204" pitchFamily="34" charset="0"/>
                <a:cs typeface="Arial" panose="020B0604020202020204" pitchFamily="34" charset="0"/>
              </a:rPr>
              <a:t> : situation excédentaire durable</a:t>
            </a:r>
          </a:p>
        </p:txBody>
      </p:sp>
      <p:sp>
        <p:nvSpPr>
          <p:cNvPr id="11" name="ZoneTexte 10">
            <a:extLst>
              <a:ext uri="{FF2B5EF4-FFF2-40B4-BE49-F238E27FC236}">
                <a16:creationId xmlns:a16="http://schemas.microsoft.com/office/drawing/2014/main" id="{4C85A1AC-731E-4407-8404-AEC4A8488BED}"/>
              </a:ext>
            </a:extLst>
          </p:cNvPr>
          <p:cNvSpPr txBox="1"/>
          <p:nvPr/>
        </p:nvSpPr>
        <p:spPr>
          <a:xfrm>
            <a:off x="6236556" y="5101890"/>
            <a:ext cx="5895486" cy="1569660"/>
          </a:xfrm>
          <a:prstGeom prst="rect">
            <a:avLst/>
          </a:prstGeom>
          <a:solidFill>
            <a:srgbClr val="FFCCFF">
              <a:alpha val="29020"/>
            </a:srgbClr>
          </a:solidFill>
        </p:spPr>
        <p:txBody>
          <a:bodyPr wrap="square" rtlCol="0">
            <a:spAutoFit/>
          </a:bodyPr>
          <a:lstStyle/>
          <a:p>
            <a:r>
              <a:rPr lang="fr-FR" sz="1600" b="1" u="sng" dirty="0">
                <a:latin typeface="Arial" panose="020B0604020202020204" pitchFamily="34" charset="0"/>
                <a:cs typeface="Arial" panose="020B0604020202020204" pitchFamily="34" charset="0"/>
              </a:rPr>
              <a:t>Suivi des 3 indicateurs du décret financier</a:t>
            </a:r>
          </a:p>
          <a:p>
            <a:r>
              <a:rPr lang="fr-FR" sz="1600" dirty="0">
                <a:latin typeface="Arial" panose="020B0604020202020204" pitchFamily="34" charset="0"/>
                <a:cs typeface="Arial" panose="020B0604020202020204" pitchFamily="34" charset="0"/>
              </a:rPr>
              <a:t>Les trois indicateurs réglementaires sont présentés et actualisés en temps réel.</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L’évolution des indicateurs est facilitée par un </a:t>
            </a:r>
            <a:r>
              <a:rPr lang="fr-FR" sz="1600" b="1" dirty="0">
                <a:latin typeface="Arial" panose="020B0604020202020204" pitchFamily="34" charset="0"/>
                <a:cs typeface="Arial" panose="020B0604020202020204" pitchFamily="34" charset="0"/>
              </a:rPr>
              <a:t>code couleur</a:t>
            </a:r>
            <a:r>
              <a:rPr lang="fr-FR" sz="1600" dirty="0">
                <a:latin typeface="Arial" panose="020B0604020202020204" pitchFamily="34" charset="0"/>
                <a:cs typeface="Arial" panose="020B0604020202020204" pitchFamily="34" charset="0"/>
              </a:rPr>
              <a:t>, permettant d’évaluer immédiatement leur niveau de conformité.</a:t>
            </a:r>
          </a:p>
        </p:txBody>
      </p:sp>
      <p:sp>
        <p:nvSpPr>
          <p:cNvPr id="14" name="Flèche : droite 13">
            <a:extLst>
              <a:ext uri="{FF2B5EF4-FFF2-40B4-BE49-F238E27FC236}">
                <a16:creationId xmlns:a16="http://schemas.microsoft.com/office/drawing/2014/main" id="{65DF76E7-57F8-43D7-9B5C-E255CCD40C72}"/>
              </a:ext>
            </a:extLst>
          </p:cNvPr>
          <p:cNvSpPr/>
          <p:nvPr/>
        </p:nvSpPr>
        <p:spPr>
          <a:xfrm>
            <a:off x="5836652" y="2920482"/>
            <a:ext cx="378913" cy="1959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B7485A34-3CC3-40B2-9E68-48E3C17AD1BA}"/>
              </a:ext>
            </a:extLst>
          </p:cNvPr>
          <p:cNvSpPr/>
          <p:nvPr/>
        </p:nvSpPr>
        <p:spPr>
          <a:xfrm>
            <a:off x="5832674" y="5581715"/>
            <a:ext cx="378913" cy="1959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09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DACCE-156E-4404-BD92-E5D53ED824CB}"/>
              </a:ext>
            </a:extLst>
          </p:cNvPr>
          <p:cNvSpPr>
            <a:spLocks noGrp="1"/>
          </p:cNvSpPr>
          <p:nvPr>
            <p:ph type="title"/>
          </p:nvPr>
        </p:nvSpPr>
        <p:spPr>
          <a:xfrm>
            <a:off x="610377" y="150522"/>
            <a:ext cx="10515600" cy="446637"/>
          </a:xfrm>
        </p:spPr>
        <p:txBody>
          <a:bodyPr>
            <a:noAutofit/>
          </a:bodyPr>
          <a:lstStyle/>
          <a:p>
            <a:r>
              <a:rPr lang="fr-FR" sz="3600" u="sng" dirty="0"/>
              <a:t>Définition des principaux indicateurs</a:t>
            </a:r>
          </a:p>
        </p:txBody>
      </p:sp>
      <p:sp>
        <p:nvSpPr>
          <p:cNvPr id="3" name="Espace réservé du contenu 2">
            <a:extLst>
              <a:ext uri="{FF2B5EF4-FFF2-40B4-BE49-F238E27FC236}">
                <a16:creationId xmlns:a16="http://schemas.microsoft.com/office/drawing/2014/main" id="{35367863-3EF9-41CE-B38E-491A7B0AB91B}"/>
              </a:ext>
            </a:extLst>
          </p:cNvPr>
          <p:cNvSpPr>
            <a:spLocks noGrp="1"/>
          </p:cNvSpPr>
          <p:nvPr>
            <p:ph idx="1"/>
          </p:nvPr>
        </p:nvSpPr>
        <p:spPr>
          <a:xfrm>
            <a:off x="382555" y="998377"/>
            <a:ext cx="10971245" cy="5598366"/>
          </a:xfrm>
        </p:spPr>
        <p:txBody>
          <a:bodyPr>
            <a:normAutofit/>
          </a:bodyPr>
          <a:lstStyle/>
          <a:p>
            <a:pPr algn="l">
              <a:spcBef>
                <a:spcPts val="0"/>
              </a:spcBef>
            </a:pPr>
            <a:r>
              <a:rPr lang="fr-FR" sz="1800" b="1" i="0" u="none" strike="noStrike" baseline="0" dirty="0">
                <a:solidFill>
                  <a:srgbClr val="FCA8E4"/>
                </a:solidFill>
                <a:latin typeface="Calibri-Bold"/>
              </a:rPr>
              <a:t>Résultat de l’exercice : </a:t>
            </a:r>
            <a:r>
              <a:rPr lang="fr-FR" sz="1800" b="0" i="0" u="none" strike="noStrike" baseline="0" dirty="0">
                <a:solidFill>
                  <a:srgbClr val="000000"/>
                </a:solidFill>
                <a:latin typeface="Calibri" panose="020F0502020204030204" pitchFamily="34" charset="0"/>
              </a:rPr>
              <a:t>différence entre les produits et les charges du compte de résultat, y compris ceux et celles calculés (dotations aux amortissements et provisions, quote‐part des subventions d’investissement virée au résultat de l’exercice, reprises de dotations, etc.).</a:t>
            </a:r>
          </a:p>
          <a:p>
            <a:pPr marL="0" indent="0" algn="l">
              <a:spcBef>
                <a:spcPts val="0"/>
              </a:spcBef>
              <a:buNone/>
            </a:pPr>
            <a:endParaRPr lang="fr-FR" sz="1800" b="0" i="0" u="none" strike="noStrike" baseline="0" dirty="0">
              <a:solidFill>
                <a:srgbClr val="000000"/>
              </a:solidFill>
              <a:latin typeface="Calibri" panose="020F0502020204030204" pitchFamily="34" charset="0"/>
            </a:endParaRPr>
          </a:p>
          <a:p>
            <a:pPr algn="l">
              <a:spcBef>
                <a:spcPts val="0"/>
              </a:spcBef>
            </a:pPr>
            <a:r>
              <a:rPr lang="fr-FR" sz="1800" b="1" i="0" u="none" strike="noStrike" baseline="0" dirty="0">
                <a:solidFill>
                  <a:srgbClr val="FCA8E4"/>
                </a:solidFill>
                <a:latin typeface="Calibri-Bold"/>
              </a:rPr>
              <a:t>Capacité d’Autofinancement (CAF) : </a:t>
            </a:r>
            <a:r>
              <a:rPr lang="fr-FR" sz="1800" b="0" i="0" u="none" strike="noStrike" baseline="0" dirty="0">
                <a:solidFill>
                  <a:srgbClr val="000000"/>
                </a:solidFill>
                <a:latin typeface="Calibri" panose="020F0502020204030204" pitchFamily="34" charset="0"/>
              </a:rPr>
              <a:t>surplus monétaire dégagé par les opérations de fonctionnement pour financer les investissements de l’établissement. La CAF tient compte uniquement de la différence entre les produits encaissables et les charges décaissables. En d’autres termes, il s’agit de l’épargne dégagée pendant l’exercice qui permettra d'assurer tout ou partie de l'investissement de l'année et d'augmenter le fonds de roulement.</a:t>
            </a:r>
          </a:p>
          <a:p>
            <a:pPr marL="0" indent="0" algn="l">
              <a:spcBef>
                <a:spcPts val="0"/>
              </a:spcBef>
              <a:buNone/>
            </a:pPr>
            <a:endParaRPr lang="fr-FR" sz="1800" b="0" i="0" u="none" strike="noStrike" baseline="0" dirty="0">
              <a:solidFill>
                <a:srgbClr val="000000"/>
              </a:solidFill>
              <a:latin typeface="Calibri" panose="020F0502020204030204" pitchFamily="34" charset="0"/>
            </a:endParaRPr>
          </a:p>
          <a:p>
            <a:pPr>
              <a:spcBef>
                <a:spcPts val="0"/>
              </a:spcBef>
            </a:pPr>
            <a:r>
              <a:rPr lang="fr-FR" sz="1800" b="1" i="0" u="none" strike="noStrike" baseline="0" dirty="0">
                <a:solidFill>
                  <a:srgbClr val="FCA8E4"/>
                </a:solidFill>
                <a:latin typeface="Calibri-Bold"/>
              </a:rPr>
              <a:t>Fonds de Roulement : </a:t>
            </a:r>
            <a:r>
              <a:rPr lang="fr-FR" sz="1800" dirty="0">
                <a:solidFill>
                  <a:srgbClr val="000000"/>
                </a:solidFill>
                <a:latin typeface="Calibri" panose="020F0502020204030204" pitchFamily="34" charset="0"/>
              </a:rPr>
              <a:t>Le fonds de roulement (FDR) représente les ressources financières stables dont l’établissement dispose pour assurer la continuité de son fonctionnement et faire face aux aléas. Il correspond à la part des financements durables (dotations de l’État, résultats antérieurs, financements pluriannuels, etc.) qui reste disponible après le financement des investissements.</a:t>
            </a:r>
          </a:p>
          <a:p>
            <a:pPr marL="269875" indent="0" algn="l">
              <a:spcBef>
                <a:spcPts val="0"/>
              </a:spcBef>
              <a:buNone/>
            </a:pPr>
            <a:r>
              <a:rPr lang="fr-FR" sz="1800" dirty="0">
                <a:solidFill>
                  <a:srgbClr val="000000"/>
                </a:solidFill>
                <a:latin typeface="Calibri" panose="020F0502020204030204" pitchFamily="34" charset="0"/>
              </a:rPr>
              <a:t>Au COFI 2025 : un jour de fonctionnement = 575 100 €</a:t>
            </a:r>
          </a:p>
          <a:p>
            <a:pPr marL="269875" indent="0" algn="l">
              <a:spcBef>
                <a:spcPts val="0"/>
              </a:spcBef>
              <a:buNone/>
            </a:pPr>
            <a:r>
              <a:rPr lang="fr-FR" sz="1800" dirty="0">
                <a:solidFill>
                  <a:srgbClr val="000000"/>
                </a:solidFill>
                <a:latin typeface="Calibri" panose="020F0502020204030204" pitchFamily="34" charset="0"/>
              </a:rPr>
              <a:t>15 jours de réserve prudentielle = 8,7 M€</a:t>
            </a:r>
          </a:p>
          <a:p>
            <a:pPr marL="269875" indent="0">
              <a:spcBef>
                <a:spcPts val="0"/>
              </a:spcBef>
              <a:buNone/>
            </a:pPr>
            <a:r>
              <a:rPr lang="fr-FR" sz="1800" b="0" i="0" u="none" strike="noStrike" baseline="0" dirty="0">
                <a:solidFill>
                  <a:srgbClr val="000000"/>
                </a:solidFill>
                <a:latin typeface="Calibri" panose="020F0502020204030204" pitchFamily="34" charset="0"/>
              </a:rPr>
              <a:t>Un train de paies = 14,5 M€</a:t>
            </a:r>
          </a:p>
          <a:p>
            <a:pPr marL="0" indent="0" algn="l">
              <a:spcBef>
                <a:spcPts val="0"/>
              </a:spcBef>
              <a:buNone/>
            </a:pPr>
            <a:endParaRPr lang="fr-FR" sz="1800" b="0" i="0" u="none" strike="noStrike" baseline="0" dirty="0">
              <a:solidFill>
                <a:srgbClr val="000000"/>
              </a:solidFill>
              <a:latin typeface="Calibri" panose="020F0502020204030204" pitchFamily="34" charset="0"/>
            </a:endParaRPr>
          </a:p>
          <a:p>
            <a:pPr algn="l">
              <a:spcBef>
                <a:spcPts val="0"/>
              </a:spcBef>
            </a:pPr>
            <a:r>
              <a:rPr lang="fr-FR" sz="1800" b="1" i="0" u="none" strike="noStrike" baseline="0" dirty="0">
                <a:solidFill>
                  <a:srgbClr val="FCA8E4"/>
                </a:solidFill>
                <a:latin typeface="Calibri-Bold"/>
              </a:rPr>
              <a:t>Trésorerie : </a:t>
            </a:r>
            <a:r>
              <a:rPr lang="fr-FR" sz="1800" b="0" i="0" u="none" strike="noStrike" baseline="0" dirty="0">
                <a:solidFill>
                  <a:srgbClr val="000000"/>
                </a:solidFill>
                <a:latin typeface="Calibri" panose="020F0502020204030204" pitchFamily="34" charset="0"/>
              </a:rPr>
              <a:t>liquidités immédiatement disponibles (caisse, banque, etc.). </a:t>
            </a:r>
          </a:p>
          <a:p>
            <a:pPr marL="269875" indent="0">
              <a:spcBef>
                <a:spcPts val="0"/>
              </a:spcBef>
              <a:buNone/>
            </a:pPr>
            <a:r>
              <a:rPr lang="fr-FR" sz="1800" dirty="0">
                <a:solidFill>
                  <a:srgbClr val="000000"/>
                </a:solidFill>
                <a:latin typeface="Calibri" panose="020F0502020204030204" pitchFamily="34" charset="0"/>
              </a:rPr>
              <a:t>Au COFI 2025 : un jour de trésorerie = 570 949 € </a:t>
            </a:r>
          </a:p>
          <a:p>
            <a:pPr marL="269875" indent="0">
              <a:spcBef>
                <a:spcPts val="0"/>
              </a:spcBef>
              <a:buNone/>
            </a:pPr>
            <a:r>
              <a:rPr lang="fr-FR" sz="1800" dirty="0">
                <a:solidFill>
                  <a:srgbClr val="000000"/>
                </a:solidFill>
                <a:latin typeface="Calibri" panose="020F0502020204030204" pitchFamily="34" charset="0"/>
              </a:rPr>
              <a:t>30 jours de réserve prudentielle = 17,1M€</a:t>
            </a:r>
          </a:p>
          <a:p>
            <a:pPr marL="0" indent="0">
              <a:spcBef>
                <a:spcPts val="0"/>
              </a:spcBef>
              <a:buNone/>
            </a:pPr>
            <a:endParaRPr lang="fr-FR" sz="1800" dirty="0">
              <a:solidFill>
                <a:srgbClr val="000000"/>
              </a:solidFill>
              <a:latin typeface="Calibri" panose="020F0502020204030204" pitchFamily="34" charset="0"/>
            </a:endParaRPr>
          </a:p>
          <a:p>
            <a:pPr marL="0" indent="0" algn="l">
              <a:buNone/>
            </a:pPr>
            <a:endParaRPr lang="fr-FR" dirty="0"/>
          </a:p>
        </p:txBody>
      </p:sp>
    </p:spTree>
    <p:extLst>
      <p:ext uri="{BB962C8B-B14F-4D97-AF65-F5344CB8AC3E}">
        <p14:creationId xmlns:p14="http://schemas.microsoft.com/office/powerpoint/2010/main" val="54935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4261E12-9C59-4821-A645-357BA85D2E9A}"/>
              </a:ext>
            </a:extLst>
          </p:cNvPr>
          <p:cNvPicPr>
            <a:picLocks noChangeAspect="1"/>
          </p:cNvPicPr>
          <p:nvPr/>
        </p:nvPicPr>
        <p:blipFill>
          <a:blip r:embed="rId2"/>
          <a:stretch>
            <a:fillRect/>
          </a:stretch>
        </p:blipFill>
        <p:spPr>
          <a:xfrm>
            <a:off x="73090" y="715023"/>
            <a:ext cx="11472428" cy="4609323"/>
          </a:xfrm>
          <a:prstGeom prst="rect">
            <a:avLst/>
          </a:prstGeom>
        </p:spPr>
      </p:pic>
      <p:sp>
        <p:nvSpPr>
          <p:cNvPr id="5" name="Titre 1">
            <a:extLst>
              <a:ext uri="{FF2B5EF4-FFF2-40B4-BE49-F238E27FC236}">
                <a16:creationId xmlns:a16="http://schemas.microsoft.com/office/drawing/2014/main" id="{719A85B8-117F-41A9-82DF-CE96BCEB296D}"/>
              </a:ext>
            </a:extLst>
          </p:cNvPr>
          <p:cNvSpPr>
            <a:spLocks noGrp="1"/>
          </p:cNvSpPr>
          <p:nvPr>
            <p:ph type="title"/>
          </p:nvPr>
        </p:nvSpPr>
        <p:spPr>
          <a:xfrm>
            <a:off x="282610" y="0"/>
            <a:ext cx="11626780" cy="1368167"/>
          </a:xfrm>
        </p:spPr>
        <p:txBody>
          <a:bodyPr>
            <a:noAutofit/>
          </a:bodyPr>
          <a:lstStyle/>
          <a:p>
            <a:r>
              <a:rPr lang="fr-FR" sz="2000" dirty="0">
                <a:highlight>
                  <a:srgbClr val="FF99FF"/>
                </a:highlight>
              </a:rPr>
              <a:t>Décret 2024-1108 du 2 décembre 2024 relatif au budget et au régime financier des EPSCP    </a:t>
            </a:r>
            <a:br>
              <a:rPr lang="fr-FR" sz="2400" u="sng" dirty="0"/>
            </a:br>
            <a:endParaRPr lang="fr-FR" sz="2400" i="1" dirty="0"/>
          </a:p>
        </p:txBody>
      </p:sp>
      <p:sp>
        <p:nvSpPr>
          <p:cNvPr id="6" name="Espace réservé du contenu 2">
            <a:extLst>
              <a:ext uri="{FF2B5EF4-FFF2-40B4-BE49-F238E27FC236}">
                <a16:creationId xmlns:a16="http://schemas.microsoft.com/office/drawing/2014/main" id="{AB185825-483B-4D68-94E3-53B0A9124B02}"/>
              </a:ext>
            </a:extLst>
          </p:cNvPr>
          <p:cNvSpPr txBox="1">
            <a:spLocks noGrp="1"/>
          </p:cNvSpPr>
          <p:nvPr>
            <p:ph idx="1"/>
          </p:nvPr>
        </p:nvSpPr>
        <p:spPr>
          <a:xfrm>
            <a:off x="838200" y="5324346"/>
            <a:ext cx="10515600" cy="93623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1200" i="1" dirty="0">
                <a:solidFill>
                  <a:srgbClr val="DA44B3"/>
                </a:solidFill>
              </a:rPr>
              <a:t>Ce ratio de rigidité a une dimension essentielle puisqu’il évalue les marges de manœuvre de l’établissement. </a:t>
            </a:r>
          </a:p>
          <a:p>
            <a:pPr marL="0" indent="0">
              <a:spcBef>
                <a:spcPts val="0"/>
              </a:spcBef>
              <a:buFont typeface="Arial" panose="020B0604020202020204" pitchFamily="34" charset="0"/>
              <a:buNone/>
            </a:pPr>
            <a:r>
              <a:rPr lang="fr-FR" sz="1200" i="1" dirty="0">
                <a:solidFill>
                  <a:srgbClr val="DA44B3"/>
                </a:solidFill>
              </a:rPr>
              <a:t>Le poids relatif des dépenses de personnel dans les ressources encaissables, ainsi que son évolution, sont significatifs. </a:t>
            </a:r>
          </a:p>
          <a:p>
            <a:pPr marL="0" indent="0">
              <a:spcBef>
                <a:spcPts val="0"/>
              </a:spcBef>
              <a:buFont typeface="Arial" panose="020B0604020202020204" pitchFamily="34" charset="0"/>
              <a:buNone/>
            </a:pPr>
            <a:r>
              <a:rPr lang="fr-FR" sz="1200" i="1" dirty="0">
                <a:solidFill>
                  <a:srgbClr val="DA44B3"/>
                </a:solidFill>
              </a:rPr>
              <a:t>Plus le ratio augmente, moins l'établissement dispose de marge de manœuvre. </a:t>
            </a:r>
          </a:p>
          <a:p>
            <a:pPr marL="0" indent="0">
              <a:spcBef>
                <a:spcPts val="0"/>
              </a:spcBef>
              <a:buFont typeface="Arial" panose="020B0604020202020204" pitchFamily="34" charset="0"/>
              <a:buNone/>
            </a:pPr>
            <a:endParaRPr lang="fr-FR" sz="1200" i="1" dirty="0">
              <a:solidFill>
                <a:srgbClr val="DA44B3"/>
              </a:solidFill>
            </a:endParaRPr>
          </a:p>
          <a:p>
            <a:pPr marL="0" indent="0">
              <a:spcBef>
                <a:spcPts val="0"/>
              </a:spcBef>
              <a:buFont typeface="Arial" panose="020B0604020202020204" pitchFamily="34" charset="0"/>
              <a:buNone/>
            </a:pPr>
            <a:r>
              <a:rPr lang="fr-FR" sz="1400" dirty="0"/>
              <a:t>Calcul : dépenses de personnel / produits encaissables</a:t>
            </a:r>
            <a:endParaRPr lang="fr-FR" sz="2000" i="1" dirty="0">
              <a:solidFill>
                <a:srgbClr val="DA44B3"/>
              </a:solidFill>
            </a:endParaRPr>
          </a:p>
        </p:txBody>
      </p:sp>
    </p:spTree>
    <p:extLst>
      <p:ext uri="{BB962C8B-B14F-4D97-AF65-F5344CB8AC3E}">
        <p14:creationId xmlns:p14="http://schemas.microsoft.com/office/powerpoint/2010/main" val="34161291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4563</TotalTime>
  <Words>846</Words>
  <Application>Microsoft Macintosh PowerPoint</Application>
  <PresentationFormat>Grand écran</PresentationFormat>
  <Paragraphs>98</Paragraphs>
  <Slides>11</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Aptos</vt:lpstr>
      <vt:lpstr>Arial</vt:lpstr>
      <vt:lpstr>Calibri</vt:lpstr>
      <vt:lpstr>Calibri-Bold</vt:lpstr>
      <vt:lpstr>Helvetica</vt:lpstr>
      <vt:lpstr>Wingdings</vt:lpstr>
      <vt:lpstr>Thème Office</vt:lpstr>
      <vt:lpstr>Présentation PowerPoint</vt:lpstr>
      <vt:lpstr>Sommaire</vt:lpstr>
      <vt:lpstr>Le simulateur</vt:lpstr>
      <vt:lpstr>Présentation PowerPoint</vt:lpstr>
      <vt:lpstr>Présentation PowerPoint</vt:lpstr>
      <vt:lpstr>Bonus  </vt:lpstr>
      <vt:lpstr>Bonus  </vt:lpstr>
      <vt:lpstr>Définition des principaux indicateurs</vt:lpstr>
      <vt:lpstr>Décret 2024-1108 du 2 décembre 2024 relatif au budget et au régime financier des EPSCP     </vt:lpstr>
      <vt:lpstr>Présentation PowerPoint</vt:lpstr>
      <vt:lpstr> Rappel : 2 dernières slides du GT1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aloyse.caudyser</dc:creator>
  <cp:lastModifiedBy>Laure Andrieu</cp:lastModifiedBy>
  <cp:revision>207</cp:revision>
  <dcterms:created xsi:type="dcterms:W3CDTF">2025-08-20T09:38:07Z</dcterms:created>
  <dcterms:modified xsi:type="dcterms:W3CDTF">2026-02-27T11:17:47Z</dcterms:modified>
</cp:coreProperties>
</file>